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1" r:id="rId3"/>
    <p:sldId id="292" r:id="rId4"/>
    <p:sldId id="272" r:id="rId5"/>
    <p:sldId id="302" r:id="rId6"/>
    <p:sldId id="269" r:id="rId7"/>
    <p:sldId id="282" r:id="rId8"/>
    <p:sldId id="285" r:id="rId9"/>
    <p:sldId id="286" r:id="rId10"/>
    <p:sldId id="288" r:id="rId11"/>
    <p:sldId id="289" r:id="rId12"/>
  </p:sldIdLst>
  <p:sldSz cx="9144000" cy="6858000" type="screen4x3"/>
  <p:notesSz cx="6858000" cy="92900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95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918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Let\Desktop\Servicios%20P&#250;blicos\REPORTES%20MENSUALES%20MF\OCTUBRE\Resultados%202014%20(direcciones)%20Octubr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nake\Downloads\Mensual%20-%20Alumbrado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Let\Desktop\Servicios%20P&#250;blicos\REPORTES%20MENSUALES%20MF\OCTUBRE\Resultados%202014%20(direcciones)%20Octubr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Let\Desktop\Servicios%20P&#250;blicos\REPORTES%20MENSUALES%20MF\OCTUBRE\Resultados%202014%20(direcciones)%20Octubr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Let\Desktop\Servicios%20P&#250;blicos\REPORTES%20MENSUALES%20MF\OCTUBRE\Resultados%202014%20(direcciones)%20Octubr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Let\Desktop\Servicios%20P&#250;blicos\REPORTES%20MENSUALES%20MF\OCTUBRE\Resultados%202014%20(direcciones)%20Octubr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Let\Desktop\Servicios%20P&#250;blicos\REPORTES%20MENSUALES%20MF\OCTUBRE\Resultados%202014%20(direcciones)%20Octubr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Let\Desktop\Servicios%20P&#250;blicos\REPORTES%20MENSUALES%20MF\OCTUBRE\Resultados%202014%20(direcciones)%20Octubr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Let\Desktop\Servicios%20P&#250;blicos\REPORTES%20MENSUALES%20MF\OCTUBRE\Resultados%202014%20(direcciones)%20Octubr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Let\Desktop\Servicios%20P&#250;blicos\REPORTES%20MENSUALES%20MF\OCTUBRE\Resultados%202014%20(direcciones)%20Octubr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Let\Desktop\Servicios%20P&#250;blicos\REPORTES%20MENSUALES%20MF\OCTUBRE\Resultados%202014%20(direcciones)%20Octub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/>
            </a:pPr>
            <a:r>
              <a:rPr lang="es-MX"/>
              <a:t>Recolección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2.3529411764705879E-2"/>
          <c:y val="4.3730229373502426E-2"/>
          <c:w val="0.95080213903743316"/>
          <c:h val="0.84734953782951616"/>
        </c:manualLayout>
      </c:layout>
      <c:barChart>
        <c:barDir val="col"/>
        <c:grouping val="clustered"/>
        <c:ser>
          <c:idx val="0"/>
          <c:order val="0"/>
          <c:tx>
            <c:strRef>
              <c:f>LIMPIAOCT!$Q$20</c:f>
              <c:strCache>
                <c:ptCount val="1"/>
                <c:pt idx="0">
                  <c:v>SEPTIEMBRE</c:v>
                </c:pt>
              </c:strCache>
            </c:strRef>
          </c:tx>
          <c:cat>
            <c:strRef>
              <c:f>LIMPIAOCT!$R$18:$U$18</c:f>
              <c:strCache>
                <c:ptCount val="4"/>
                <c:pt idx="0">
                  <c:v>Recolección Municipal</c:v>
                </c:pt>
                <c:pt idx="1">
                  <c:v>Brigadas de Limpieza</c:v>
                </c:pt>
                <c:pt idx="2">
                  <c:v>Descacharrización</c:v>
                </c:pt>
                <c:pt idx="3">
                  <c:v>Tiradero La Esperanza</c:v>
                </c:pt>
              </c:strCache>
            </c:strRef>
          </c:cat>
          <c:val>
            <c:numRef>
              <c:f>LIMPIAOCT!$R$20:$U$20</c:f>
              <c:numCache>
                <c:formatCode>General</c:formatCode>
                <c:ptCount val="4"/>
                <c:pt idx="0">
                  <c:v>275</c:v>
                </c:pt>
                <c:pt idx="1">
                  <c:v>22</c:v>
                </c:pt>
                <c:pt idx="2">
                  <c:v>14</c:v>
                </c:pt>
                <c:pt idx="3">
                  <c:v>80</c:v>
                </c:pt>
              </c:numCache>
            </c:numRef>
          </c:val>
        </c:ser>
        <c:ser>
          <c:idx val="1"/>
          <c:order val="1"/>
          <c:tx>
            <c:strRef>
              <c:f>LIMPIAOCT!$Q$21</c:f>
              <c:strCache>
                <c:ptCount val="1"/>
                <c:pt idx="0">
                  <c:v>OCTUBRE</c:v>
                </c:pt>
              </c:strCache>
            </c:strRef>
          </c:tx>
          <c:cat>
            <c:strRef>
              <c:f>LIMPIAOCT!$R$18:$U$18</c:f>
              <c:strCache>
                <c:ptCount val="4"/>
                <c:pt idx="0">
                  <c:v>Recolección Municipal</c:v>
                </c:pt>
                <c:pt idx="1">
                  <c:v>Brigadas de Limpieza</c:v>
                </c:pt>
                <c:pt idx="2">
                  <c:v>Descacharrización</c:v>
                </c:pt>
                <c:pt idx="3">
                  <c:v>Tiradero La Esperanza</c:v>
                </c:pt>
              </c:strCache>
            </c:strRef>
          </c:cat>
          <c:val>
            <c:numRef>
              <c:f>LIMPIAOCT!$R$21:$U$21</c:f>
              <c:numCache>
                <c:formatCode>General</c:formatCode>
                <c:ptCount val="4"/>
                <c:pt idx="0">
                  <c:v>270</c:v>
                </c:pt>
                <c:pt idx="1">
                  <c:v>35</c:v>
                </c:pt>
                <c:pt idx="2">
                  <c:v>6.5</c:v>
                </c:pt>
                <c:pt idx="3">
                  <c:v>94</c:v>
                </c:pt>
              </c:numCache>
            </c:numRef>
          </c:val>
        </c:ser>
        <c:dLbls>
          <c:showVal val="1"/>
        </c:dLbls>
        <c:overlap val="-25"/>
        <c:axId val="51256320"/>
        <c:axId val="51442432"/>
      </c:barChart>
      <c:catAx>
        <c:axId val="51256320"/>
        <c:scaling>
          <c:orientation val="minMax"/>
        </c:scaling>
        <c:axPos val="b"/>
        <c:majorTickMark val="none"/>
        <c:tickLblPos val="nextTo"/>
        <c:crossAx val="51442432"/>
        <c:crosses val="autoZero"/>
        <c:auto val="1"/>
        <c:lblAlgn val="ctr"/>
        <c:lblOffset val="100"/>
      </c:catAx>
      <c:valAx>
        <c:axId val="51442432"/>
        <c:scaling>
          <c:orientation val="minMax"/>
        </c:scaling>
        <c:delete val="1"/>
        <c:axPos val="l"/>
        <c:numFmt formatCode="General" sourceLinked="1"/>
        <c:tickLblPos val="none"/>
        <c:crossAx val="51256320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plotArea>
      <c:layout>
        <c:manualLayout>
          <c:layoutTarget val="inner"/>
          <c:xMode val="edge"/>
          <c:yMode val="edge"/>
          <c:x val="2.5798002196800531E-2"/>
          <c:y val="0.20486192937367587"/>
          <c:w val="0.94840399560639899"/>
          <c:h val="0.69700126219785363"/>
        </c:manualLayout>
      </c:layout>
      <c:barChart>
        <c:barDir val="col"/>
        <c:grouping val="clustered"/>
        <c:ser>
          <c:idx val="0"/>
          <c:order val="0"/>
          <c:tx>
            <c:strRef>
              <c:f>INTECO!$F$9</c:f>
              <c:strCache>
                <c:ptCount val="1"/>
                <c:pt idx="0">
                  <c:v>SEPTIEMBRE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556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698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0"/>
                </a:pPr>
                <a:endParaRPr lang="es-MX"/>
              </a:p>
            </c:txPr>
            <c:showVal val="1"/>
          </c:dLbls>
          <c:cat>
            <c:strRef>
              <c:f>INTECO!$G$8:$J$8</c:f>
              <c:strCache>
                <c:ptCount val="4"/>
                <c:pt idx="0">
                  <c:v>Inicio de Mes</c:v>
                </c:pt>
                <c:pt idx="1">
                  <c:v>Recolección </c:v>
                </c:pt>
                <c:pt idx="2">
                  <c:v>Utilizadas</c:v>
                </c:pt>
                <c:pt idx="3">
                  <c:v>Inventario</c:v>
                </c:pt>
              </c:strCache>
            </c:strRef>
          </c:cat>
          <c:val>
            <c:numRef>
              <c:f>INTECO!$G$9:$J$9</c:f>
              <c:numCache>
                <c:formatCode>General</c:formatCode>
                <c:ptCount val="4"/>
                <c:pt idx="0">
                  <c:v>496</c:v>
                </c:pt>
                <c:pt idx="1">
                  <c:v>1314</c:v>
                </c:pt>
                <c:pt idx="2">
                  <c:v>662</c:v>
                </c:pt>
                <c:pt idx="3">
                  <c:v>1172</c:v>
                </c:pt>
              </c:numCache>
            </c:numRef>
          </c:val>
        </c:ser>
        <c:ser>
          <c:idx val="1"/>
          <c:order val="1"/>
          <c:tx>
            <c:strRef>
              <c:f>INTECO!$F$10</c:f>
              <c:strCache>
                <c:ptCount val="1"/>
                <c:pt idx="0">
                  <c:v>OCTUBRE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1254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0"/>
                </a:pPr>
                <a:endParaRPr lang="es-MX"/>
              </a:p>
            </c:txPr>
            <c:showVal val="1"/>
          </c:dLbls>
          <c:cat>
            <c:strRef>
              <c:f>INTECO!$G$8:$J$8</c:f>
              <c:strCache>
                <c:ptCount val="4"/>
                <c:pt idx="0">
                  <c:v>Inicio de Mes</c:v>
                </c:pt>
                <c:pt idx="1">
                  <c:v>Recolección </c:v>
                </c:pt>
                <c:pt idx="2">
                  <c:v>Utilizadas</c:v>
                </c:pt>
                <c:pt idx="3">
                  <c:v>Inventario</c:v>
                </c:pt>
              </c:strCache>
            </c:strRef>
          </c:cat>
          <c:val>
            <c:numRef>
              <c:f>INTECO!$G$10:$J$10</c:f>
              <c:numCache>
                <c:formatCode>General</c:formatCode>
                <c:ptCount val="4"/>
                <c:pt idx="0">
                  <c:v>1172</c:v>
                </c:pt>
                <c:pt idx="1">
                  <c:v>630</c:v>
                </c:pt>
                <c:pt idx="2">
                  <c:v>1054</c:v>
                </c:pt>
                <c:pt idx="3">
                  <c:v>830</c:v>
                </c:pt>
              </c:numCache>
            </c:numRef>
          </c:val>
        </c:ser>
        <c:dLbls>
          <c:showVal val="1"/>
        </c:dLbls>
        <c:overlap val="-25"/>
        <c:axId val="54673792"/>
        <c:axId val="54675328"/>
      </c:barChart>
      <c:catAx>
        <c:axId val="546737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anchor="ctr"/>
          <a:lstStyle/>
          <a:p>
            <a:pPr>
              <a:defRPr sz="1100" b="1"/>
            </a:pPr>
            <a:endParaRPr lang="es-MX"/>
          </a:p>
        </c:txPr>
        <c:crossAx val="54675328"/>
        <c:crosses val="autoZero"/>
        <c:auto val="1"/>
        <c:lblAlgn val="ctr"/>
        <c:lblOffset val="100"/>
      </c:catAx>
      <c:valAx>
        <c:axId val="54675328"/>
        <c:scaling>
          <c:orientation val="minMax"/>
        </c:scaling>
        <c:delete val="1"/>
        <c:axPos val="l"/>
        <c:numFmt formatCode="General" sourceLinked="1"/>
        <c:tickLblPos val="none"/>
        <c:crossAx val="546737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674531685438626"/>
          <c:y val="7.3754783091248208E-2"/>
          <c:w val="0.42090996024578248"/>
          <c:h val="7.9063772399063093E-2"/>
        </c:manualLayout>
      </c:layout>
      <c:txPr>
        <a:bodyPr/>
        <a:lstStyle/>
        <a:p>
          <a:pPr>
            <a:defRPr sz="1050" b="1"/>
          </a:pPr>
          <a:endParaRPr lang="es-MX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 sz="2000"/>
            </a:pPr>
            <a:r>
              <a:rPr lang="es-MX" sz="2000"/>
              <a:t>Siniestros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Inspección!$M$25</c:f>
              <c:strCache>
                <c:ptCount val="1"/>
                <c:pt idx="0">
                  <c:v>AGOSTO</c:v>
                </c:pt>
              </c:strCache>
            </c:strRef>
          </c:tx>
          <c:cat>
            <c:strRef>
              <c:f>Inspección!$N$24:$P$24</c:f>
              <c:strCache>
                <c:ptCount val="3"/>
                <c:pt idx="0">
                  <c:v>PAGADOS</c:v>
                </c:pt>
                <c:pt idx="1">
                  <c:v>REPARADOS</c:v>
                </c:pt>
                <c:pt idx="2">
                  <c:v>PENDIENTES</c:v>
                </c:pt>
              </c:strCache>
            </c:strRef>
          </c:cat>
          <c:val>
            <c:numRef>
              <c:f>Inspección!$N$25:$P$25</c:f>
              <c:numCache>
                <c:formatCode>General</c:formatCode>
                <c:ptCount val="3"/>
                <c:pt idx="0">
                  <c:v>29</c:v>
                </c:pt>
                <c:pt idx="1">
                  <c:v>15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Inspección!$M$26</c:f>
              <c:strCache>
                <c:ptCount val="1"/>
                <c:pt idx="0">
                  <c:v>SEPTIEMBRE</c:v>
                </c:pt>
              </c:strCache>
            </c:strRef>
          </c:tx>
          <c:cat>
            <c:strRef>
              <c:f>Inspección!$N$24:$P$24</c:f>
              <c:strCache>
                <c:ptCount val="3"/>
                <c:pt idx="0">
                  <c:v>PAGADOS</c:v>
                </c:pt>
                <c:pt idx="1">
                  <c:v>REPARADOS</c:v>
                </c:pt>
                <c:pt idx="2">
                  <c:v>PENDIENTES</c:v>
                </c:pt>
              </c:strCache>
            </c:strRef>
          </c:cat>
          <c:val>
            <c:numRef>
              <c:f>Inspección!$N$26:$P$26</c:f>
              <c:numCache>
                <c:formatCode>General</c:formatCode>
                <c:ptCount val="3"/>
                <c:pt idx="0">
                  <c:v>23</c:v>
                </c:pt>
                <c:pt idx="1">
                  <c:v>20</c:v>
                </c:pt>
                <c:pt idx="2">
                  <c:v>12</c:v>
                </c:pt>
              </c:numCache>
            </c:numRef>
          </c:val>
        </c:ser>
        <c:ser>
          <c:idx val="2"/>
          <c:order val="2"/>
          <c:tx>
            <c:strRef>
              <c:f>Inspección!$M$27</c:f>
              <c:strCache>
                <c:ptCount val="1"/>
                <c:pt idx="0">
                  <c:v>OCTUBRE</c:v>
                </c:pt>
              </c:strCache>
            </c:strRef>
          </c:tx>
          <c:cat>
            <c:strRef>
              <c:f>Inspección!$N$24:$P$24</c:f>
              <c:strCache>
                <c:ptCount val="3"/>
                <c:pt idx="0">
                  <c:v>PAGADOS</c:v>
                </c:pt>
                <c:pt idx="1">
                  <c:v>REPARADOS</c:v>
                </c:pt>
                <c:pt idx="2">
                  <c:v>PENDIENTES</c:v>
                </c:pt>
              </c:strCache>
            </c:strRef>
          </c:cat>
          <c:val>
            <c:numRef>
              <c:f>Inspección!$N$27:$P$27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dLbls>
          <c:showVal val="1"/>
        </c:dLbls>
        <c:overlap val="-25"/>
        <c:axId val="56901632"/>
        <c:axId val="56903168"/>
      </c:barChart>
      <c:catAx>
        <c:axId val="56901632"/>
        <c:scaling>
          <c:orientation val="minMax"/>
        </c:scaling>
        <c:axPos val="b"/>
        <c:majorTickMark val="none"/>
        <c:tickLblPos val="nextTo"/>
        <c:crossAx val="56903168"/>
        <c:crosses val="autoZero"/>
        <c:auto val="1"/>
        <c:lblAlgn val="ctr"/>
        <c:lblOffset val="100"/>
      </c:catAx>
      <c:valAx>
        <c:axId val="56903168"/>
        <c:scaling>
          <c:orientation val="minMax"/>
        </c:scaling>
        <c:delete val="1"/>
        <c:axPos val="l"/>
        <c:numFmt formatCode="General" sourceLinked="1"/>
        <c:tickLblPos val="none"/>
        <c:crossAx val="56901632"/>
        <c:crosses val="autoZero"/>
        <c:crossBetween val="between"/>
      </c:valAx>
    </c:plotArea>
    <c:legend>
      <c:legendPos val="t"/>
      <c:txPr>
        <a:bodyPr/>
        <a:lstStyle/>
        <a:p>
          <a:pPr>
            <a:defRPr sz="1050"/>
          </a:pPr>
          <a:endParaRPr lang="es-MX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/>
            </a:pPr>
            <a:r>
              <a:rPr lang="es-MX"/>
              <a:t>SETASA</a:t>
            </a:r>
          </a:p>
        </c:rich>
      </c:tx>
      <c:layout>
        <c:manualLayout>
          <c:xMode val="edge"/>
          <c:yMode val="edge"/>
          <c:x val="0.2926050593873204"/>
          <c:y val="2.6772905678912943E-2"/>
        </c:manualLayout>
      </c:layout>
    </c:title>
    <c:plotArea>
      <c:layout/>
      <c:bar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2"/>
              </a:solidFill>
            </c:spPr>
          </c:dPt>
          <c:cat>
            <c:strRef>
              <c:f>LIMPIA1!$S$26:$S$27</c:f>
              <c:strCache>
                <c:ptCount val="2"/>
                <c:pt idx="0">
                  <c:v>Septiembre</c:v>
                </c:pt>
                <c:pt idx="1">
                  <c:v>Octubre</c:v>
                </c:pt>
              </c:strCache>
            </c:strRef>
          </c:cat>
          <c:val>
            <c:numRef>
              <c:f>LIMPIA1!$T$26:$T$27</c:f>
              <c:numCache>
                <c:formatCode>0</c:formatCode>
                <c:ptCount val="2"/>
                <c:pt idx="0" formatCode="#,##0">
                  <c:v>5028</c:v>
                </c:pt>
                <c:pt idx="1">
                  <c:v>4237</c:v>
                </c:pt>
              </c:numCache>
            </c:numRef>
          </c:val>
        </c:ser>
        <c:dLbls>
          <c:showVal val="1"/>
        </c:dLbls>
        <c:overlap val="-25"/>
        <c:axId val="51504640"/>
        <c:axId val="51506176"/>
      </c:barChart>
      <c:catAx>
        <c:axId val="51504640"/>
        <c:scaling>
          <c:orientation val="minMax"/>
        </c:scaling>
        <c:axPos val="b"/>
        <c:majorTickMark val="none"/>
        <c:tickLblPos val="nextTo"/>
        <c:crossAx val="51506176"/>
        <c:crosses val="autoZero"/>
        <c:auto val="1"/>
        <c:lblAlgn val="ctr"/>
        <c:lblOffset val="100"/>
      </c:catAx>
      <c:valAx>
        <c:axId val="51506176"/>
        <c:scaling>
          <c:orientation val="minMax"/>
        </c:scaling>
        <c:delete val="1"/>
        <c:axPos val="l"/>
        <c:numFmt formatCode="#,##0" sourceLinked="1"/>
        <c:tickLblPos val="none"/>
        <c:crossAx val="5150464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/>
            </a:pPr>
            <a:r>
              <a:rPr lang="es-MX"/>
              <a:t>Acciones en colonias Prioritarias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LIMPIA1!$AD$25</c:f>
              <c:strCache>
                <c:ptCount val="1"/>
                <c:pt idx="0">
                  <c:v>Septiembre</c:v>
                </c:pt>
              </c:strCache>
            </c:strRef>
          </c:tx>
          <c:cat>
            <c:strRef>
              <c:f>LIMPIA1!$AE$23:$AI$23</c:f>
              <c:strCache>
                <c:ptCount val="5"/>
                <c:pt idx="0">
                  <c:v>Descacharrización</c:v>
                </c:pt>
                <c:pt idx="1">
                  <c:v>Plazas</c:v>
                </c:pt>
                <c:pt idx="2">
                  <c:v>Arroyos</c:v>
                </c:pt>
                <c:pt idx="3">
                  <c:v>Áreas Verdes</c:v>
                </c:pt>
                <c:pt idx="4">
                  <c:v>Entradas de Colonias</c:v>
                </c:pt>
              </c:strCache>
            </c:strRef>
          </c:cat>
          <c:val>
            <c:numRef>
              <c:f>LIMPIA1!$AE$25:$AI$25</c:f>
              <c:numCache>
                <c:formatCode>General</c:formatCode>
                <c:ptCount val="5"/>
                <c:pt idx="0">
                  <c:v>4</c:v>
                </c:pt>
                <c:pt idx="1">
                  <c:v>7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LIMPIA1!$AD$26</c:f>
              <c:strCache>
                <c:ptCount val="1"/>
                <c:pt idx="0">
                  <c:v>Octubre</c:v>
                </c:pt>
              </c:strCache>
            </c:strRef>
          </c:tx>
          <c:cat>
            <c:strRef>
              <c:f>LIMPIA1!$AE$23:$AI$23</c:f>
              <c:strCache>
                <c:ptCount val="5"/>
                <c:pt idx="0">
                  <c:v>Descacharrización</c:v>
                </c:pt>
                <c:pt idx="1">
                  <c:v>Plazas</c:v>
                </c:pt>
                <c:pt idx="2">
                  <c:v>Arroyos</c:v>
                </c:pt>
                <c:pt idx="3">
                  <c:v>Áreas Verdes</c:v>
                </c:pt>
                <c:pt idx="4">
                  <c:v>Entradas de Colonias</c:v>
                </c:pt>
              </c:strCache>
            </c:strRef>
          </c:cat>
          <c:val>
            <c:numRef>
              <c:f>LIMPIA1!$AE$26:$AI$26</c:f>
              <c:numCache>
                <c:formatCode>General</c:formatCode>
                <c:ptCount val="5"/>
                <c:pt idx="0">
                  <c:v>3</c:v>
                </c:pt>
                <c:pt idx="1">
                  <c:v>10</c:v>
                </c:pt>
                <c:pt idx="2">
                  <c:v>1</c:v>
                </c:pt>
                <c:pt idx="3">
                  <c:v>3</c:v>
                </c:pt>
                <c:pt idx="4">
                  <c:v>7</c:v>
                </c:pt>
              </c:numCache>
            </c:numRef>
          </c:val>
        </c:ser>
        <c:dLbls>
          <c:showVal val="1"/>
        </c:dLbls>
        <c:overlap val="-25"/>
        <c:axId val="51989120"/>
        <c:axId val="52003200"/>
      </c:barChart>
      <c:catAx>
        <c:axId val="51989120"/>
        <c:scaling>
          <c:orientation val="minMax"/>
        </c:scaling>
        <c:axPos val="b"/>
        <c:majorTickMark val="none"/>
        <c:tickLblPos val="nextTo"/>
        <c:crossAx val="52003200"/>
        <c:crosses val="autoZero"/>
        <c:auto val="1"/>
        <c:lblAlgn val="ctr"/>
        <c:lblOffset val="100"/>
      </c:catAx>
      <c:valAx>
        <c:axId val="52003200"/>
        <c:scaling>
          <c:orientation val="minMax"/>
        </c:scaling>
        <c:delete val="1"/>
        <c:axPos val="l"/>
        <c:numFmt formatCode="General" sourceLinked="1"/>
        <c:tickLblPos val="none"/>
        <c:crossAx val="51989120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layout/>
      <c:txPr>
        <a:bodyPr/>
        <a:lstStyle/>
        <a:p>
          <a:pPr>
            <a:defRPr sz="1600"/>
          </a:pPr>
          <a:endParaRPr lang="es-MX"/>
        </a:p>
      </c:txPr>
    </c:title>
    <c:plotArea>
      <c:layout>
        <c:manualLayout>
          <c:layoutTarget val="inner"/>
          <c:xMode val="edge"/>
          <c:yMode val="edge"/>
          <c:x val="0.30709732227430031"/>
          <c:y val="7.6887165639839003E-3"/>
          <c:w val="0.66010945705702295"/>
          <c:h val="0.83463450625369529"/>
        </c:manualLayout>
      </c:layout>
      <c:barChart>
        <c:barDir val="col"/>
        <c:grouping val="clustered"/>
        <c:ser>
          <c:idx val="0"/>
          <c:order val="0"/>
          <c:tx>
            <c:strRef>
              <c:f>LIMPIAOCT!$T$64</c:f>
              <c:strCache>
                <c:ptCount val="1"/>
                <c:pt idx="0">
                  <c:v>LITROS</c:v>
                </c:pt>
              </c:strCache>
            </c:strRef>
          </c:tx>
          <c:dPt>
            <c:idx val="1"/>
            <c:spPr>
              <a:solidFill>
                <a:schemeClr val="accent2"/>
              </a:solidFill>
            </c:spPr>
          </c:dPt>
          <c:cat>
            <c:strRef>
              <c:f>LIMPIAOCT!$S$66:$S$67</c:f>
              <c:strCache>
                <c:ptCount val="2"/>
                <c:pt idx="0">
                  <c:v>SEPT.</c:v>
                </c:pt>
                <c:pt idx="1">
                  <c:v>OCT.</c:v>
                </c:pt>
              </c:strCache>
            </c:strRef>
          </c:cat>
          <c:val>
            <c:numRef>
              <c:f>LIMPIAOCT!$T$66:$T$67</c:f>
              <c:numCache>
                <c:formatCode>#,##0</c:formatCode>
                <c:ptCount val="2"/>
                <c:pt idx="0">
                  <c:v>3890000</c:v>
                </c:pt>
                <c:pt idx="1">
                  <c:v>3750000</c:v>
                </c:pt>
              </c:numCache>
            </c:numRef>
          </c:val>
        </c:ser>
        <c:axId val="54104448"/>
        <c:axId val="54105984"/>
      </c:barChart>
      <c:catAx>
        <c:axId val="54104448"/>
        <c:scaling>
          <c:orientation val="minMax"/>
        </c:scaling>
        <c:axPos val="b"/>
        <c:majorTickMark val="none"/>
        <c:tickLblPos val="nextTo"/>
        <c:crossAx val="54105984"/>
        <c:crosses val="autoZero"/>
        <c:auto val="1"/>
        <c:lblAlgn val="ctr"/>
        <c:lblOffset val="100"/>
      </c:catAx>
      <c:valAx>
        <c:axId val="54105984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541044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/>
            </a:pPr>
            <a:endParaRPr lang="es-MX"/>
          </a:p>
        </c:txPr>
      </c:dTable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6"/>
  <c:chart>
    <c:title>
      <c:layout/>
      <c:txPr>
        <a:bodyPr/>
        <a:lstStyle/>
        <a:p>
          <a:pPr>
            <a:defRPr sz="1200"/>
          </a:pPr>
          <a:endParaRPr lang="es-MX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LIMPIAOCT!$U$82</c:f>
              <c:strCache>
                <c:ptCount val="1"/>
                <c:pt idx="0">
                  <c:v>VIAJES</c:v>
                </c:pt>
              </c:strCache>
            </c:strRef>
          </c:tx>
          <c:spPr>
            <a:solidFill>
              <a:schemeClr val="accent1"/>
            </a:solidFill>
          </c:spPr>
          <c:dPt>
            <c:idx val="1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  <c:showVal val="1"/>
          </c:dLbls>
          <c:cat>
            <c:strRef>
              <c:f>LIMPIAOCT!$T$84:$T$85</c:f>
              <c:strCache>
                <c:ptCount val="2"/>
                <c:pt idx="0">
                  <c:v>SEPTIEMBRE</c:v>
                </c:pt>
                <c:pt idx="1">
                  <c:v>OCTUBRE</c:v>
                </c:pt>
              </c:strCache>
            </c:strRef>
          </c:cat>
          <c:val>
            <c:numRef>
              <c:f>LIMPIAOCT!$U$84:$U$85</c:f>
              <c:numCache>
                <c:formatCode>General</c:formatCode>
                <c:ptCount val="2"/>
                <c:pt idx="0">
                  <c:v>389</c:v>
                </c:pt>
                <c:pt idx="1">
                  <c:v>375</c:v>
                </c:pt>
              </c:numCache>
            </c:numRef>
          </c:val>
        </c:ser>
        <c:dLbls>
          <c:showVal val="1"/>
        </c:dLbls>
        <c:overlap val="-25"/>
        <c:axId val="54119808"/>
        <c:axId val="54129792"/>
      </c:barChart>
      <c:catAx>
        <c:axId val="541198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/>
            </a:pPr>
            <a:endParaRPr lang="es-MX"/>
          </a:p>
        </c:txPr>
        <c:crossAx val="54129792"/>
        <c:crosses val="autoZero"/>
        <c:auto val="1"/>
        <c:lblAlgn val="ctr"/>
        <c:lblOffset val="100"/>
      </c:catAx>
      <c:valAx>
        <c:axId val="54129792"/>
        <c:scaling>
          <c:orientation val="minMax"/>
        </c:scaling>
        <c:delete val="1"/>
        <c:axPos val="l"/>
        <c:numFmt formatCode="General" sourceLinked="1"/>
        <c:tickLblPos val="none"/>
        <c:crossAx val="54119808"/>
        <c:crosses val="autoZero"/>
        <c:crossBetween val="between"/>
      </c:valAx>
    </c:plotArea>
    <c:plotVisOnly val="1"/>
  </c:chart>
  <c:txPr>
    <a:bodyPr/>
    <a:lstStyle/>
    <a:p>
      <a:pPr>
        <a:defRPr sz="900"/>
      </a:pPr>
      <a:endParaRPr lang="es-MX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4"/>
  <c:chart>
    <c:title>
      <c:tx>
        <c:rich>
          <a:bodyPr/>
          <a:lstStyle/>
          <a:p>
            <a:pPr>
              <a:defRPr sz="1200"/>
            </a:pPr>
            <a:r>
              <a:rPr lang="es-MX" sz="1200"/>
              <a:t>COLONIAS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cat>
            <c:strRef>
              <c:f>LIMPIAOCT!$V$66:$V$67</c:f>
              <c:strCache>
                <c:ptCount val="2"/>
                <c:pt idx="0">
                  <c:v>SEPTIEMBRE</c:v>
                </c:pt>
                <c:pt idx="1">
                  <c:v>OCTUBRE</c:v>
                </c:pt>
              </c:strCache>
            </c:strRef>
          </c:cat>
          <c:val>
            <c:numRef>
              <c:f>LIMPIAOCT!$W$66:$W$67</c:f>
              <c:numCache>
                <c:formatCode>General</c:formatCode>
                <c:ptCount val="2"/>
                <c:pt idx="0">
                  <c:v>17</c:v>
                </c:pt>
                <c:pt idx="1">
                  <c:v>17</c:v>
                </c:pt>
              </c:numCache>
            </c:numRef>
          </c:val>
        </c:ser>
        <c:dLbls>
          <c:showVal val="1"/>
        </c:dLbls>
        <c:overlap val="-25"/>
        <c:axId val="54169984"/>
        <c:axId val="54171520"/>
      </c:barChart>
      <c:catAx>
        <c:axId val="54169984"/>
        <c:scaling>
          <c:orientation val="minMax"/>
        </c:scaling>
        <c:axPos val="b"/>
        <c:majorTickMark val="none"/>
        <c:tickLblPos val="nextTo"/>
        <c:crossAx val="54171520"/>
        <c:crosses val="autoZero"/>
        <c:auto val="1"/>
        <c:lblAlgn val="ctr"/>
        <c:lblOffset val="100"/>
      </c:catAx>
      <c:valAx>
        <c:axId val="54171520"/>
        <c:scaling>
          <c:orientation val="minMax"/>
        </c:scaling>
        <c:delete val="1"/>
        <c:axPos val="l"/>
        <c:numFmt formatCode="General" sourceLinked="1"/>
        <c:tickLblPos val="none"/>
        <c:crossAx val="54169984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4"/>
  <c:chart>
    <c:title>
      <c:tx>
        <c:rich>
          <a:bodyPr/>
          <a:lstStyle/>
          <a:p>
            <a:pPr>
              <a:defRPr/>
            </a:pPr>
            <a:r>
              <a:rPr lang="es-MX"/>
              <a:t>Resultados del Servicio</a:t>
            </a:r>
          </a:p>
        </c:rich>
      </c:tx>
      <c:layout>
        <c:manualLayout>
          <c:xMode val="edge"/>
          <c:yMode val="edge"/>
          <c:x val="0.26192128981952989"/>
          <c:y val="0"/>
        </c:manualLayout>
      </c:layout>
    </c:title>
    <c:plotArea>
      <c:layout>
        <c:manualLayout>
          <c:layoutTarget val="inner"/>
          <c:xMode val="edge"/>
          <c:yMode val="edge"/>
          <c:x val="3.7897746616805554E-2"/>
          <c:y val="0.24675471648087025"/>
          <c:w val="0.92420450676638899"/>
          <c:h val="0.64653335786406718"/>
        </c:manualLayout>
      </c:layout>
      <c:barChart>
        <c:barDir val="col"/>
        <c:grouping val="clustered"/>
        <c:ser>
          <c:idx val="0"/>
          <c:order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186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LIMPIAOCT!$AR$65:$AR$70</c:f>
              <c:strCache>
                <c:ptCount val="5"/>
                <c:pt idx="0">
                  <c:v>Excelente</c:v>
                </c:pt>
                <c:pt idx="1">
                  <c:v>Bueno</c:v>
                </c:pt>
                <c:pt idx="2">
                  <c:v>Regular</c:v>
                </c:pt>
                <c:pt idx="3">
                  <c:v>Malo </c:v>
                </c:pt>
                <c:pt idx="4">
                  <c:v>Pésimo</c:v>
                </c:pt>
              </c:strCache>
            </c:strRef>
          </c:cat>
          <c:val>
            <c:numRef>
              <c:f>LIMPIAOCT!$AS$65:$AS$70</c:f>
              <c:numCache>
                <c:formatCode>General</c:formatCode>
                <c:ptCount val="5"/>
                <c:pt idx="0">
                  <c:v>25</c:v>
                </c:pt>
                <c:pt idx="1">
                  <c:v>185</c:v>
                </c:pt>
                <c:pt idx="2">
                  <c:v>67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</c:ser>
        <c:dLbls>
          <c:showVal val="1"/>
        </c:dLbls>
        <c:overlap val="-25"/>
        <c:axId val="54239616"/>
        <c:axId val="54241152"/>
      </c:barChart>
      <c:catAx>
        <c:axId val="542396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 b="1"/>
            </a:pPr>
            <a:endParaRPr lang="es-MX"/>
          </a:p>
        </c:txPr>
        <c:crossAx val="54241152"/>
        <c:crosses val="autoZero"/>
        <c:auto val="1"/>
        <c:lblAlgn val="ctr"/>
        <c:lblOffset val="100"/>
      </c:catAx>
      <c:valAx>
        <c:axId val="54241152"/>
        <c:scaling>
          <c:orientation val="minMax"/>
        </c:scaling>
        <c:delete val="1"/>
        <c:axPos val="l"/>
        <c:numFmt formatCode="General" sourceLinked="1"/>
        <c:tickLblPos val="none"/>
        <c:crossAx val="54239616"/>
        <c:crosses val="autoZero"/>
        <c:crossBetween val="between"/>
      </c:valAx>
    </c:plotArea>
    <c:plotVisOnly val="1"/>
  </c:chart>
  <c:txPr>
    <a:bodyPr/>
    <a:lstStyle/>
    <a:p>
      <a:pPr>
        <a:defRPr sz="1000"/>
      </a:pPr>
      <a:endParaRPr lang="es-MX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 sz="1400"/>
            </a:pPr>
            <a:r>
              <a:rPr lang="es-MX" sz="1400" dirty="0"/>
              <a:t>Tipo de quejas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3.6803612813347791E-2"/>
          <c:y val="7.9161777417595433E-2"/>
          <c:w val="0.92639277437330469"/>
          <c:h val="0.78614409048797762"/>
        </c:manualLayout>
      </c:layout>
      <c:barChart>
        <c:barDir val="col"/>
        <c:grouping val="clustered"/>
        <c:ser>
          <c:idx val="0"/>
          <c:order val="0"/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2"/>
              </a:solidFill>
            </c:spPr>
          </c:dPt>
          <c:cat>
            <c:strRef>
              <c:f>LIMPIAOCT!$AM$84:$AM$88</c:f>
              <c:strCache>
                <c:ptCount val="5"/>
                <c:pt idx="0">
                  <c:v>Solicitan dinero</c:v>
                </c:pt>
                <c:pt idx="1">
                  <c:v>Dejan basura tirada</c:v>
                </c:pt>
                <c:pt idx="2">
                  <c:v>Tambos tirados</c:v>
                </c:pt>
                <c:pt idx="3">
                  <c:v>Pasan muy tarde</c:v>
                </c:pt>
                <c:pt idx="4">
                  <c:v>Pasan 2 veces por semana</c:v>
                </c:pt>
              </c:strCache>
            </c:strRef>
          </c:cat>
          <c:val>
            <c:numRef>
              <c:f>LIMPIAOCT!$AO$84:$AO$88</c:f>
              <c:numCache>
                <c:formatCode>General</c:formatCode>
                <c:ptCount val="5"/>
                <c:pt idx="0">
                  <c:v>99</c:v>
                </c:pt>
                <c:pt idx="1">
                  <c:v>11</c:v>
                </c:pt>
                <c:pt idx="2">
                  <c:v>23</c:v>
                </c:pt>
                <c:pt idx="3">
                  <c:v>14</c:v>
                </c:pt>
                <c:pt idx="4">
                  <c:v>65</c:v>
                </c:pt>
              </c:numCache>
            </c:numRef>
          </c:val>
        </c:ser>
        <c:ser>
          <c:idx val="1"/>
          <c:order val="1"/>
          <c:cat>
            <c:strRef>
              <c:f>LIMPIAOCT!$AM$84:$AM$88</c:f>
              <c:strCache>
                <c:ptCount val="5"/>
                <c:pt idx="0">
                  <c:v>Solicitan dinero</c:v>
                </c:pt>
                <c:pt idx="1">
                  <c:v>Dejan basura tirada</c:v>
                </c:pt>
                <c:pt idx="2">
                  <c:v>Tambos tirados</c:v>
                </c:pt>
                <c:pt idx="3">
                  <c:v>Pasan muy tarde</c:v>
                </c:pt>
                <c:pt idx="4">
                  <c:v>Pasan 2 veces por semana</c:v>
                </c:pt>
              </c:strCache>
            </c:strRef>
          </c:cat>
          <c:val>
            <c:numRef>
              <c:f>LIMPIAOCT!$AP$84:$AP$88</c:f>
              <c:numCache>
                <c:formatCode>0%</c:formatCode>
                <c:ptCount val="5"/>
                <c:pt idx="0">
                  <c:v>0.46698113207547182</c:v>
                </c:pt>
                <c:pt idx="1">
                  <c:v>5.1886792452830281E-2</c:v>
                </c:pt>
                <c:pt idx="2">
                  <c:v>0.10849056603773589</c:v>
                </c:pt>
                <c:pt idx="3">
                  <c:v>6.6037735849056714E-2</c:v>
                </c:pt>
                <c:pt idx="4">
                  <c:v>0.30660377358490626</c:v>
                </c:pt>
              </c:numCache>
            </c:numRef>
          </c:val>
        </c:ser>
        <c:dLbls>
          <c:showVal val="1"/>
        </c:dLbls>
        <c:overlap val="-25"/>
        <c:axId val="53756288"/>
        <c:axId val="53757824"/>
      </c:barChart>
      <c:catAx>
        <c:axId val="537562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53757824"/>
        <c:crosses val="autoZero"/>
        <c:auto val="1"/>
        <c:lblAlgn val="ctr"/>
        <c:lblOffset val="100"/>
      </c:catAx>
      <c:valAx>
        <c:axId val="53757824"/>
        <c:scaling>
          <c:orientation val="minMax"/>
        </c:scaling>
        <c:delete val="1"/>
        <c:axPos val="l"/>
        <c:numFmt formatCode="General" sourceLinked="1"/>
        <c:tickLblPos val="none"/>
        <c:crossAx val="53756288"/>
        <c:crosses val="autoZero"/>
        <c:crossBetween val="between"/>
      </c:valAx>
    </c:plotArea>
    <c:plotVisOnly val="1"/>
  </c:chart>
  <c:txPr>
    <a:bodyPr/>
    <a:lstStyle/>
    <a:p>
      <a:pPr>
        <a:defRPr sz="900"/>
      </a:pPr>
      <a:endParaRPr lang="es-MX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 sz="1400"/>
            </a:pPr>
            <a:r>
              <a:rPr lang="es-MX" sz="1400" dirty="0"/>
              <a:t>Áreas </a:t>
            </a:r>
            <a:r>
              <a:rPr lang="es-MX" sz="1400" dirty="0" smtClean="0"/>
              <a:t>deshierbadas</a:t>
            </a:r>
            <a:endParaRPr lang="es-MX" sz="1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ORNATO!$Q$57:$Q$58</c:f>
              <c:strCache>
                <c:ptCount val="2"/>
                <c:pt idx="0">
                  <c:v>Septiembre</c:v>
                </c:pt>
                <c:pt idx="1">
                  <c:v>Octubre</c:v>
                </c:pt>
              </c:strCache>
            </c:strRef>
          </c:cat>
          <c:val>
            <c:numRef>
              <c:f>ORNATO!$R$57:$R$58</c:f>
              <c:numCache>
                <c:formatCode>General</c:formatCode>
                <c:ptCount val="2"/>
                <c:pt idx="0">
                  <c:v>124</c:v>
                </c:pt>
                <c:pt idx="1">
                  <c:v>163</c:v>
                </c:pt>
              </c:numCache>
            </c:numRef>
          </c:val>
        </c:ser>
        <c:dLbls>
          <c:showVal val="1"/>
        </c:dLbls>
        <c:overlap val="-25"/>
        <c:axId val="54430720"/>
        <c:axId val="54444800"/>
      </c:barChart>
      <c:catAx>
        <c:axId val="54430720"/>
        <c:scaling>
          <c:orientation val="minMax"/>
        </c:scaling>
        <c:axPos val="b"/>
        <c:majorTickMark val="none"/>
        <c:tickLblPos val="nextTo"/>
        <c:txPr>
          <a:bodyPr anchor="t"/>
          <a:lstStyle/>
          <a:p>
            <a:pPr>
              <a:defRPr sz="1050" b="1"/>
            </a:pPr>
            <a:endParaRPr lang="es-MX"/>
          </a:p>
        </c:txPr>
        <c:crossAx val="54444800"/>
        <c:crosses val="autoZero"/>
        <c:auto val="1"/>
        <c:lblAlgn val="ctr"/>
        <c:lblOffset val="100"/>
      </c:catAx>
      <c:valAx>
        <c:axId val="54444800"/>
        <c:scaling>
          <c:orientation val="minMax"/>
        </c:scaling>
        <c:delete val="1"/>
        <c:axPos val="l"/>
        <c:numFmt formatCode="General" sourceLinked="1"/>
        <c:tickLblPos val="none"/>
        <c:crossAx val="54430720"/>
        <c:crosses val="autoZero"/>
        <c:crossBetween val="between"/>
      </c:valAx>
    </c:plotArea>
    <c:plotVisOnly val="1"/>
  </c:chart>
  <c:txPr>
    <a:bodyPr/>
    <a:lstStyle/>
    <a:p>
      <a:pPr>
        <a:defRPr sz="1000"/>
      </a:pPr>
      <a:endParaRPr lang="es-MX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048AE-B956-4F5A-AB34-8FA095C1E927}" type="datetimeFigureOut">
              <a:rPr lang="es-MX" smtClean="0"/>
              <a:pPr/>
              <a:t>01/12/2014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1850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12774"/>
            <a:ext cx="5486400" cy="4180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3935"/>
            <a:ext cx="2971800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23935"/>
            <a:ext cx="2971800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46BBC-2D0E-4849-886B-A08B5BC7E47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46BBC-2D0E-4849-886B-A08B5BC7E475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46BBC-2D0E-4849-886B-A08B5BC7E475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051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3742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5677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2452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8537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7934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1326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6048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9287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5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929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FE300-CE35-464F-B398-E040B42746C8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9586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chart" Target="../charts/chart4.xm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4.jpeg"/><Relationship Id="rId3" Type="http://schemas.openxmlformats.org/officeDocument/2006/relationships/chart" Target="../charts/chart10.xml"/><Relationship Id="rId7" Type="http://schemas.openxmlformats.org/officeDocument/2006/relationships/image" Target="../media/image32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37577" y="3879770"/>
            <a:ext cx="4514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Informe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mensual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Octubre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  <a:endParaRPr lang="es-E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54248" y="2468512"/>
            <a:ext cx="644383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400" b="1" dirty="0" smtClean="0"/>
              <a:t>Secretaría de Servicios Públicos</a:t>
            </a:r>
            <a:endParaRPr lang="es-MX" sz="5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625333" y="278225"/>
            <a:ext cx="550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 smtClean="0">
                <a:solidFill>
                  <a:schemeClr val="bg1"/>
                </a:solidFill>
                <a:latin typeface="+mj-lt"/>
              </a:rPr>
              <a:t>Administración 2012 - 2015</a:t>
            </a:r>
            <a:endParaRPr lang="es-MX" sz="2400" b="1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5044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/>
          <p:cNvSpPr txBox="1"/>
          <p:nvPr/>
        </p:nvSpPr>
        <p:spPr>
          <a:xfrm>
            <a:off x="3214708" y="217996"/>
            <a:ext cx="2595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Inspección</a:t>
            </a:r>
            <a:endParaRPr lang="es-ES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7434589"/>
              </p:ext>
            </p:extLst>
          </p:nvPr>
        </p:nvGraphicFramePr>
        <p:xfrm>
          <a:off x="5118845" y="3557093"/>
          <a:ext cx="3680771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54"/>
                <a:gridCol w="527819"/>
                <a:gridCol w="374548"/>
                <a:gridCol w="418670"/>
                <a:gridCol w="435013"/>
                <a:gridCol w="315719"/>
                <a:gridCol w="374548"/>
              </a:tblGrid>
              <a:tr h="24296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Colonia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TD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C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NC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ND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P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M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33902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Jardines de la</a:t>
                      </a:r>
                      <a:r>
                        <a:rPr lang="es-MX" sz="1100" baseline="0" dirty="0" smtClean="0"/>
                        <a:t> Silla 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118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13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85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19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1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85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5756565" y="4546881"/>
          <a:ext cx="2591790" cy="678262"/>
        </p:xfrm>
        <a:graphic>
          <a:graphicData uri="http://schemas.openxmlformats.org/drawingml/2006/table">
            <a:tbl>
              <a:tblPr/>
              <a:tblGrid>
                <a:gridCol w="863930"/>
                <a:gridCol w="863930"/>
                <a:gridCol w="863930"/>
              </a:tblGrid>
              <a:tr h="218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MULTAS 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87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Pagado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Pendiente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0674"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6 Gráfico"/>
          <p:cNvGraphicFramePr/>
          <p:nvPr/>
        </p:nvGraphicFramePr>
        <p:xfrm>
          <a:off x="1" y="1793174"/>
          <a:ext cx="4963885" cy="3883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5474525" y="2096336"/>
          <a:ext cx="3051956" cy="946785"/>
        </p:xfrm>
        <a:graphic>
          <a:graphicData uri="http://schemas.openxmlformats.org/drawingml/2006/table">
            <a:tbl>
              <a:tblPr/>
              <a:tblGrid>
                <a:gridCol w="965742"/>
                <a:gridCol w="558212"/>
                <a:gridCol w="531479"/>
                <a:gridCol w="465044"/>
                <a:gridCol w="531479"/>
              </a:tblGrid>
              <a:tr h="3048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Multas aplicadas en base a los requerimientos 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lotes</a:t>
                      </a:r>
                      <a:r>
                        <a:rPr lang="es-MX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baldíos 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 Septiembre</a:t>
                      </a:r>
                    </a:p>
                    <a:p>
                      <a:pPr algn="ctr" fontAlgn="ctr"/>
                      <a:endParaRPr lang="es-MX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Colonia</a:t>
                      </a:r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TB</a:t>
                      </a:r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endParaRPr lang="es-MX" sz="11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TD</a:t>
                      </a:r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endParaRPr lang="es-MX" sz="11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NC</a:t>
                      </a:r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endParaRPr lang="es-MX" sz="11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endParaRPr lang="es-MX" sz="11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sp>
        <p:nvSpPr>
          <p:cNvPr id="17" name="CuadroTexto 6"/>
          <p:cNvSpPr txBox="1"/>
          <p:nvPr/>
        </p:nvSpPr>
        <p:spPr>
          <a:xfrm>
            <a:off x="926275" y="5875911"/>
            <a:ext cx="728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TB: Total de baldíos   TD: Total de Dueños     C: Cumplió   NC: No Cumplió   ND: No se encontró domicilio      P: Pendiente de Limpieza     M: Multa   </a:t>
            </a:r>
            <a:endParaRPr lang="es-MX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902037" y="3301342"/>
            <a:ext cx="2238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Requerimientos de Octubre</a:t>
            </a:r>
            <a:endParaRPr lang="es-MX" sz="1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700161" y="5248899"/>
            <a:ext cx="2463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Del mes pasado se pagaron 2 multas</a:t>
            </a:r>
            <a:endParaRPr lang="es-MX" sz="1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092517" y="6157142"/>
            <a:ext cx="651955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2000" b="1" i="1" dirty="0" smtClean="0">
                <a:solidFill>
                  <a:schemeClr val="bg1"/>
                </a:solidFill>
              </a:rPr>
              <a:t>66 multas se encuentran en proceso de notificación en tesorería; próximas a notificar son 85 multas.</a:t>
            </a:r>
            <a:endParaRPr lang="es-MX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58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-10758" y="62923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>
                <a:solidFill>
                  <a:schemeClr val="bg1"/>
                </a:solidFill>
              </a:rPr>
              <a:t>259 reportes atendidos en el mes de Octubre</a:t>
            </a:r>
            <a:endParaRPr lang="es-MX" sz="2400" b="1" i="1" dirty="0">
              <a:solidFill>
                <a:schemeClr val="bg1"/>
              </a:solidFill>
            </a:endParaRPr>
          </a:p>
        </p:txBody>
      </p:sp>
      <p:sp>
        <p:nvSpPr>
          <p:cNvPr id="5" name="CuadroTexto 1"/>
          <p:cNvSpPr txBox="1"/>
          <p:nvPr/>
        </p:nvSpPr>
        <p:spPr>
          <a:xfrm>
            <a:off x="2227261" y="217996"/>
            <a:ext cx="4570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ciudadana</a:t>
            </a:r>
            <a:endParaRPr lang="es-ES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1 CuadroTexto"/>
          <p:cNvSpPr txBox="1"/>
          <p:nvPr/>
        </p:nvSpPr>
        <p:spPr>
          <a:xfrm>
            <a:off x="6240739" y="1984194"/>
            <a:ext cx="211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b="1" dirty="0"/>
              <a:t>Reportes atendidos en el mes de </a:t>
            </a:r>
            <a:r>
              <a:rPr lang="es-MX" sz="1400" b="1" dirty="0" smtClean="0"/>
              <a:t>Octubre</a:t>
            </a:r>
            <a:endParaRPr lang="es-MX" sz="1400" b="1" dirty="0"/>
          </a:p>
        </p:txBody>
      </p:sp>
      <p:sp>
        <p:nvSpPr>
          <p:cNvPr id="15" name="6 CuadroTexto"/>
          <p:cNvSpPr txBox="1"/>
          <p:nvPr/>
        </p:nvSpPr>
        <p:spPr>
          <a:xfrm>
            <a:off x="731036" y="1742895"/>
            <a:ext cx="4583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 smtClean="0"/>
              <a:t>REPORTE OCTUBRE</a:t>
            </a:r>
            <a:endParaRPr lang="es-MX" sz="1600" b="1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903601" y="2696569"/>
          <a:ext cx="3060700" cy="2533650"/>
        </p:xfrm>
        <a:graphic>
          <a:graphicData uri="http://schemas.openxmlformats.org/drawingml/2006/table">
            <a:tbl>
              <a:tblPr/>
              <a:tblGrid>
                <a:gridCol w="761210"/>
                <a:gridCol w="405979"/>
                <a:gridCol w="405979"/>
                <a:gridCol w="405979"/>
                <a:gridCol w="405979"/>
                <a:gridCol w="675574"/>
              </a:tblGrid>
              <a:tr h="333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Dirección / Área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Reportes Atendidos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Alumbrado Público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Parques, Ornato y Forestación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Limpia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Mantenimiento Público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Bacheo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Jurídico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73133" y="2291937"/>
          <a:ext cx="5207000" cy="3396714"/>
        </p:xfrm>
        <a:graphic>
          <a:graphicData uri="http://schemas.openxmlformats.org/drawingml/2006/table">
            <a:tbl>
              <a:tblPr/>
              <a:tblGrid>
                <a:gridCol w="1041400"/>
                <a:gridCol w="1041400"/>
                <a:gridCol w="1041400"/>
                <a:gridCol w="1041400"/>
                <a:gridCol w="1041400"/>
              </a:tblGrid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Dirección / Área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Reportes Recibidos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Reportes Atendidos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Reportes Pendientes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de Eficiencia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Parques, Ornato y Forestación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Limpia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95.12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Mantenimiento Público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77.78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Juridico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27512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Dirección / Área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Reportes Recibidos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Reportes Atendidos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Reportes Pendientes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de Eficiencia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Alumbrado Público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Bacheo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458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/>
          <p:cNvSpPr txBox="1"/>
          <p:nvPr/>
        </p:nvSpPr>
        <p:spPr>
          <a:xfrm>
            <a:off x="1737533" y="153448"/>
            <a:ext cx="5549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4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Limpia</a:t>
            </a:r>
            <a:endParaRPr lang="es-ES" sz="4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021986" y="6270232"/>
            <a:ext cx="665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 smtClean="0">
                <a:solidFill>
                  <a:schemeClr val="bg1"/>
                </a:solidFill>
              </a:rPr>
              <a:t>4,642 Toneladas de basura recolectados</a:t>
            </a:r>
            <a:endParaRPr lang="es-MX" sz="2800" b="1" i="1" dirty="0">
              <a:solidFill>
                <a:schemeClr val="bg1"/>
              </a:solidFill>
            </a:endParaRPr>
          </a:p>
        </p:txBody>
      </p:sp>
      <p:graphicFrame>
        <p:nvGraphicFramePr>
          <p:cNvPr id="12" name="13 Gráfico"/>
          <p:cNvGraphicFramePr/>
          <p:nvPr/>
        </p:nvGraphicFramePr>
        <p:xfrm>
          <a:off x="236669" y="1656678"/>
          <a:ext cx="5163669" cy="310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6715140" y="5301208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900" dirty="0" smtClean="0"/>
              <a:t>Fecha de corte el 25 de Sep. 14</a:t>
            </a:r>
          </a:p>
          <a:p>
            <a:pPr>
              <a:buFont typeface="Arial" pitchFamily="34" charset="0"/>
              <a:buChar char="•"/>
            </a:pPr>
            <a:r>
              <a:rPr lang="es-MX" sz="900" dirty="0" smtClean="0"/>
              <a:t>Fecha de corte el 23 de Oct. 14</a:t>
            </a:r>
            <a:endParaRPr lang="es-MX" sz="900" dirty="0"/>
          </a:p>
        </p:txBody>
      </p:sp>
      <p:pic>
        <p:nvPicPr>
          <p:cNvPr id="8" name="Picture 2" descr="C:\Documents and Settings\Usuario\Escritorio\relleno sanitario\IMG_1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8411" y="4929198"/>
            <a:ext cx="1452283" cy="935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C:\Documents and Settings\Usuario\Escritorio\relleno sanitario\IMG_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923489"/>
            <a:ext cx="1481714" cy="1005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4" descr="C:\Documents and Settings\Usuario\Escritorio\relleno sanitario\IMG_10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4929198"/>
            <a:ext cx="1505050" cy="991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3" name="27 Gráfico"/>
          <p:cNvGraphicFramePr/>
          <p:nvPr/>
        </p:nvGraphicFramePr>
        <p:xfrm>
          <a:off x="6483123" y="2172174"/>
          <a:ext cx="1925411" cy="2846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12458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/>
          <p:cNvSpPr txBox="1"/>
          <p:nvPr/>
        </p:nvSpPr>
        <p:spPr>
          <a:xfrm>
            <a:off x="1737533" y="153448"/>
            <a:ext cx="5549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4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Limpia</a:t>
            </a:r>
            <a:endParaRPr lang="es-ES" sz="4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96816" y="6259474"/>
            <a:ext cx="8971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 smtClean="0">
                <a:solidFill>
                  <a:schemeClr val="bg1"/>
                </a:solidFill>
              </a:rPr>
              <a:t>24 brigadas de limpia realizadas en 16 colonias prioritarias</a:t>
            </a:r>
            <a:endParaRPr lang="es-MX" sz="2800" b="1" i="1" dirty="0">
              <a:solidFill>
                <a:schemeClr val="bg1"/>
              </a:solidFill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7053942" y="2289993"/>
          <a:ext cx="1389414" cy="1790700"/>
        </p:xfrm>
        <a:graphic>
          <a:graphicData uri="http://schemas.openxmlformats.org/drawingml/2006/table">
            <a:tbl>
              <a:tblPr/>
              <a:tblGrid>
                <a:gridCol w="155128"/>
                <a:gridCol w="269789"/>
                <a:gridCol w="431662"/>
                <a:gridCol w="161249"/>
                <a:gridCol w="371586"/>
              </a:tblGrid>
              <a:tr h="381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SEPT.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Oct.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6720026" y="4165859"/>
          <a:ext cx="892057" cy="240671"/>
        </p:xfrm>
        <a:graphic>
          <a:graphicData uri="http://schemas.openxmlformats.org/drawingml/2006/table">
            <a:tbl>
              <a:tblPr/>
              <a:tblGrid>
                <a:gridCol w="598068"/>
                <a:gridCol w="293989"/>
              </a:tblGrid>
              <a:tr h="2406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COLONIAS: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7708061" y="4160821"/>
          <a:ext cx="910481" cy="238124"/>
        </p:xfrm>
        <a:graphic>
          <a:graphicData uri="http://schemas.openxmlformats.org/drawingml/2006/table">
            <a:tbl>
              <a:tblPr/>
              <a:tblGrid>
                <a:gridCol w="651536"/>
                <a:gridCol w="258945"/>
              </a:tblGrid>
              <a:tr h="2381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COLONIAS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9451" y="4833257"/>
            <a:ext cx="1679189" cy="122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10" y="4808870"/>
            <a:ext cx="1692873" cy="122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5361" y="4820745"/>
            <a:ext cx="1692873" cy="122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57885" y="4845131"/>
            <a:ext cx="1679189" cy="122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48438" y="4873287"/>
            <a:ext cx="1751863" cy="115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32 Gráfico"/>
          <p:cNvGraphicFramePr/>
          <p:nvPr/>
        </p:nvGraphicFramePr>
        <p:xfrm>
          <a:off x="257730" y="1606570"/>
          <a:ext cx="5656181" cy="2932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12458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/>
          <p:cNvSpPr txBox="1"/>
          <p:nvPr/>
        </p:nvSpPr>
        <p:spPr>
          <a:xfrm>
            <a:off x="1737533" y="153448"/>
            <a:ext cx="5549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4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Limpia</a:t>
            </a:r>
            <a:endParaRPr lang="es-ES" sz="4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3199384" y="1365959"/>
          <a:ext cx="1671466" cy="352425"/>
        </p:xfrm>
        <a:graphic>
          <a:graphicData uri="http://schemas.openxmlformats.org/drawingml/2006/table">
            <a:tbl>
              <a:tblPr/>
              <a:tblGrid>
                <a:gridCol w="234916"/>
                <a:gridCol w="213560"/>
                <a:gridCol w="227796"/>
                <a:gridCol w="121017"/>
                <a:gridCol w="242034"/>
                <a:gridCol w="121017"/>
                <a:gridCol w="213560"/>
                <a:gridCol w="297566"/>
              </a:tblGrid>
              <a:tr h="20002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OCTUBRE</a:t>
                      </a:r>
                      <a:endParaRPr lang="es-MX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3777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22 Gráfico"/>
          <p:cNvGraphicFramePr/>
          <p:nvPr/>
        </p:nvGraphicFramePr>
        <p:xfrm>
          <a:off x="335034" y="1534071"/>
          <a:ext cx="2323651" cy="3262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34 Gráfico"/>
          <p:cNvGraphicFramePr/>
          <p:nvPr/>
        </p:nvGraphicFramePr>
        <p:xfrm>
          <a:off x="5973084" y="1606322"/>
          <a:ext cx="1603374" cy="310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23 Gráfico"/>
          <p:cNvGraphicFramePr/>
          <p:nvPr/>
        </p:nvGraphicFramePr>
        <p:xfrm>
          <a:off x="3176670" y="1835367"/>
          <a:ext cx="1703121" cy="2884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28 CuadroTexto"/>
          <p:cNvSpPr txBox="1"/>
          <p:nvPr/>
        </p:nvSpPr>
        <p:spPr>
          <a:xfrm>
            <a:off x="10758" y="61962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</a:rPr>
              <a:t>375 viajes realizados en 17 colonias, abasteciendo de agua a 575 viviendas </a:t>
            </a:r>
          </a:p>
          <a:p>
            <a:pPr algn="ctr"/>
            <a:r>
              <a:rPr lang="es-MX" b="1" i="1" dirty="0" smtClean="0">
                <a:solidFill>
                  <a:schemeClr val="bg1"/>
                </a:solidFill>
              </a:rPr>
              <a:t>con un total de 2,555 habitantes al 100%</a:t>
            </a:r>
            <a:endParaRPr lang="es-MX" b="1" i="1" dirty="0">
              <a:solidFill>
                <a:schemeClr val="bg1"/>
              </a:solidFill>
            </a:endParaRPr>
          </a:p>
        </p:txBody>
      </p:sp>
      <p:pic>
        <p:nvPicPr>
          <p:cNvPr id="10" name="Picture 2" descr="C:\Documents and Settings\Usuario\Escritorio\fotos jorge\fotos octubre 2014\pipa 9\CAM239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4099" y="4920206"/>
            <a:ext cx="2019500" cy="11520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1" name="Picture 3" descr="C:\Documents and Settings\Usuario\Escritorio\fotos jorge\fotos octubre 2014\pipa 9\CAM242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62930" y="4929198"/>
            <a:ext cx="2019500" cy="11520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2" name="Picture 4" descr="C:\Documents and Settings\Usuario\Escritorio\fotos jorge\varias\pipa 15 oct 2014\IMG_13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12020" y="4941073"/>
            <a:ext cx="1991301" cy="11520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3" name="12 CuadroTexto"/>
          <p:cNvSpPr txBox="1"/>
          <p:nvPr/>
        </p:nvSpPr>
        <p:spPr>
          <a:xfrm>
            <a:off x="5486400" y="25175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12458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37533" y="153448"/>
            <a:ext cx="5549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4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Limpia</a:t>
            </a:r>
            <a:endParaRPr lang="es-ES" sz="4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214546" y="1338721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Supervisión Setasa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346705" y="6211669"/>
            <a:ext cx="673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</a:rPr>
              <a:t>Se llevaron a cabo 286 encuestas en 20 colonias del municipio </a:t>
            </a:r>
          </a:p>
          <a:p>
            <a:pPr algn="ctr"/>
            <a:r>
              <a:rPr lang="es-MX" b="1" i="1" dirty="0" smtClean="0">
                <a:solidFill>
                  <a:schemeClr val="bg1"/>
                </a:solidFill>
              </a:rPr>
              <a:t>para supervisar la recolección de basura.</a:t>
            </a:r>
          </a:p>
        </p:txBody>
      </p:sp>
      <p:graphicFrame>
        <p:nvGraphicFramePr>
          <p:cNvPr id="8" name="45 Gráfico"/>
          <p:cNvGraphicFramePr/>
          <p:nvPr/>
        </p:nvGraphicFramePr>
        <p:xfrm>
          <a:off x="482393" y="1987845"/>
          <a:ext cx="3581460" cy="309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964894" y="5235199"/>
            <a:ext cx="2395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tx2"/>
                </a:solidFill>
              </a:rPr>
              <a:t>El 65% de los encuestados opinaron que el servicio es BUENO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261061" y="5283614"/>
            <a:ext cx="259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tx2"/>
                </a:solidFill>
              </a:rPr>
              <a:t>El 74%  de los encuestados mostraron alguna inconformidad.</a:t>
            </a:r>
          </a:p>
        </p:txBody>
      </p:sp>
      <p:graphicFrame>
        <p:nvGraphicFramePr>
          <p:cNvPr id="12" name="39 Gráfico"/>
          <p:cNvGraphicFramePr/>
          <p:nvPr/>
        </p:nvGraphicFramePr>
        <p:xfrm>
          <a:off x="4572000" y="1971676"/>
          <a:ext cx="3795823" cy="322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/>
          <p:cNvSpPr txBox="1"/>
          <p:nvPr/>
        </p:nvSpPr>
        <p:spPr>
          <a:xfrm>
            <a:off x="1533150" y="153448"/>
            <a:ext cx="5958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4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Parques</a:t>
            </a:r>
            <a:endParaRPr lang="es-ES" sz="4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" y="6307139"/>
            <a:ext cx="9144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i="1" dirty="0" smtClean="0">
                <a:solidFill>
                  <a:schemeClr val="bg1"/>
                </a:solidFill>
                <a:latin typeface="+mj-lt"/>
              </a:rPr>
              <a:t>20 árboles sembrados con apoyo de los comités vecinales</a:t>
            </a:r>
            <a:endParaRPr lang="es-MX" b="1" i="1" u="sng" dirty="0">
              <a:solidFill>
                <a:schemeClr val="bg1"/>
              </a:solidFill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6768939" y="3979174"/>
          <a:ext cx="2191984" cy="632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98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Árboles</a:t>
                      </a:r>
                      <a:r>
                        <a:rPr lang="es-MX" sz="1400" baseline="0" dirty="0" smtClean="0"/>
                        <a:t> en Existencia</a:t>
                      </a:r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7586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53 </a:t>
                      </a:r>
                      <a:r>
                        <a:rPr lang="es-MX" sz="1400" baseline="0" dirty="0" smtClean="0"/>
                        <a:t>Encinos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6757065" y="2385454"/>
          <a:ext cx="220880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601"/>
                <a:gridCol w="973208"/>
              </a:tblGrid>
              <a:tr h="259532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Septiembre</a:t>
                      </a:r>
                      <a:endParaRPr lang="es-MX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Octubre</a:t>
                      </a:r>
                      <a:endParaRPr lang="es-MX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88369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73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25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2" name="21 CuadroTexto"/>
          <p:cNvSpPr txBox="1"/>
          <p:nvPr/>
        </p:nvSpPr>
        <p:spPr>
          <a:xfrm>
            <a:off x="6746808" y="2097104"/>
            <a:ext cx="2220159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</a:rPr>
              <a:t>Forestación</a:t>
            </a:r>
            <a:endParaRPr lang="es-MX" sz="1200" b="1" dirty="0">
              <a:solidFill>
                <a:schemeClr val="bg1"/>
              </a:solidFill>
            </a:endParaRPr>
          </a:p>
        </p:txBody>
      </p:sp>
      <p:pic>
        <p:nvPicPr>
          <p:cNvPr id="24" name="Picture 3" descr="C:\Users\Ornatopc\Downloads\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20" y="4987631"/>
            <a:ext cx="1461826" cy="10788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6" name="Picture 5" descr="C:\Users\Ornatopc\Downloads\Col. Ex. Hacienda el Rosario\Imagen 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543" y="4987632"/>
            <a:ext cx="1531917" cy="1101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7" name="Picture 5" descr="C:\Users\Ornatopc\Downloads\Col. Ex. Hacienda el Rosario\Imagen 5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7503" y="4987634"/>
            <a:ext cx="1448255" cy="11122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8" name="Picture 6" descr="C:\Users\Ornatopc\Downloads\0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87" y="4963883"/>
            <a:ext cx="1408021" cy="1101436"/>
          </a:xfrm>
          <a:prstGeom prst="rect">
            <a:avLst/>
          </a:prstGeom>
          <a:noFill/>
        </p:spPr>
      </p:pic>
      <p:pic>
        <p:nvPicPr>
          <p:cNvPr id="29" name="Picture 7" descr="C:\Users\Ornatopc\Downloads\0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94158" y="5011383"/>
            <a:ext cx="1366066" cy="10844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6773868" y="3107320"/>
          <a:ext cx="2215755" cy="701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3971"/>
                <a:gridCol w="961784"/>
              </a:tblGrid>
              <a:tr h="3352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</a:rPr>
                        <a:t>Forestación acumulada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6859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/>
                        <a:t>2013-2014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/>
                        <a:t>4993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/>
                        <a:t>Meta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/>
                        <a:t>9000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8" name="16 Gráfico"/>
          <p:cNvGraphicFramePr/>
          <p:nvPr/>
        </p:nvGraphicFramePr>
        <p:xfrm>
          <a:off x="237505" y="1436914"/>
          <a:ext cx="2042557" cy="3378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22 Tabla"/>
          <p:cNvGraphicFramePr>
            <a:graphicFrameLocks noGrp="1"/>
          </p:cNvGraphicFramePr>
          <p:nvPr/>
        </p:nvGraphicFramePr>
        <p:xfrm>
          <a:off x="2604423" y="2818377"/>
          <a:ext cx="3504373" cy="57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226"/>
                <a:gridCol w="491487"/>
                <a:gridCol w="842549"/>
                <a:gridCol w="940066"/>
                <a:gridCol w="823045"/>
              </a:tblGrid>
              <a:tr h="137803">
                <a:tc>
                  <a:txBody>
                    <a:bodyPr/>
                    <a:lstStyle/>
                    <a:p>
                      <a:pPr algn="ct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</a:rPr>
                        <a:t>Plaza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</a:rPr>
                        <a:t>Camellón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</a:rPr>
                        <a:t>Área Verde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</a:rPr>
                        <a:t>Laterales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</a:tr>
              <a:tr h="13780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</a:rPr>
                        <a:t>Sept</a:t>
                      </a:r>
                      <a:r>
                        <a:rPr lang="es-MX" sz="1400" b="1" u="none" strike="noStrike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/>
                        <a:t>26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/>
                        <a:t>59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/>
                        <a:t>32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/>
                        <a:t>7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3780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</a:rPr>
                        <a:t>Oct.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/>
                        <a:t>23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/>
                        <a:t>95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/>
                        <a:t>41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/>
                        <a:t>4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458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/>
          <p:cNvSpPr txBox="1"/>
          <p:nvPr/>
        </p:nvSpPr>
        <p:spPr>
          <a:xfrm>
            <a:off x="1168533" y="153448"/>
            <a:ext cx="6687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4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Alumbrado</a:t>
            </a:r>
            <a:endParaRPr lang="es-ES" sz="4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85129" y="6211669"/>
            <a:ext cx="72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</a:rPr>
              <a:t>10 colonias atendidas, 4 de ellas compromisos cumplidos por el alcalde, 237 lámparas reparadas en un promedio de 4.3 días de actividad</a:t>
            </a:r>
            <a:endParaRPr lang="es-MX" b="1" i="1" dirty="0">
              <a:solidFill>
                <a:schemeClr val="bg1"/>
              </a:solidFill>
            </a:endParaRPr>
          </a:p>
        </p:txBody>
      </p:sp>
      <p:pic>
        <p:nvPicPr>
          <p:cNvPr id="8" name="Picture 6" descr="C:\Users\user5\Desktop\10 oct col. monte verde\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543230"/>
            <a:ext cx="192021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user5\Desktop\10 oct col. monte verde\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15236"/>
            <a:ext cx="1835696" cy="1376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E:\ALUMBRADO\21 oct terranova\0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543229"/>
            <a:ext cx="1920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E:\ALUMBRADO\21 oct terranova\0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543229"/>
            <a:ext cx="1920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E:\ALUMBRADO\21 oct terranova\0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24000" y="4543229"/>
            <a:ext cx="1920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712520" y="2030678"/>
          <a:ext cx="7445827" cy="2314176"/>
        </p:xfrm>
        <a:graphic>
          <a:graphicData uri="http://schemas.openxmlformats.org/drawingml/2006/table">
            <a:tbl>
              <a:tblPr/>
              <a:tblGrid>
                <a:gridCol w="248391"/>
                <a:gridCol w="2271007"/>
                <a:gridCol w="1055664"/>
                <a:gridCol w="686034"/>
                <a:gridCol w="700817"/>
                <a:gridCol w="851627"/>
                <a:gridCol w="1029050"/>
                <a:gridCol w="603237"/>
              </a:tblGrid>
              <a:tr h="38569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Colonia Atendida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Reparación de lámparas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Focos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Balastros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Foto-celdas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Mts.</a:t>
                      </a:r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De Cable de Aluminio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Días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2848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Villa Luz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48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 Hacienda El Rosario Sector Diamante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48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Monte Verde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48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Bosques de San Pedro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48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Terranova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48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Villa Los Arcos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48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Esmeralda Sur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48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Punta Esmeralda Sur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48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Sierra Vista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48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Lomas del Sol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458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828817" y="6292372"/>
            <a:ext cx="5507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 smtClean="0">
                <a:solidFill>
                  <a:schemeClr val="bg1"/>
                </a:solidFill>
              </a:rPr>
              <a:t>Trabajos preventivos</a:t>
            </a:r>
            <a:endParaRPr lang="es-MX" sz="2800" b="1" i="1" dirty="0">
              <a:solidFill>
                <a:schemeClr val="bg1"/>
              </a:solidFill>
            </a:endParaRPr>
          </a:p>
        </p:txBody>
      </p:sp>
      <p:sp>
        <p:nvSpPr>
          <p:cNvPr id="5" name="CuadroTexto 1"/>
          <p:cNvSpPr txBox="1"/>
          <p:nvPr/>
        </p:nvSpPr>
        <p:spPr>
          <a:xfrm>
            <a:off x="1893830" y="217996"/>
            <a:ext cx="5237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endParaRPr lang="es-ES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Users\user5\Desktop\CARPETA DE EVICENCIA MENSUAL(FOTOS)\Octubre\Arreglo de Calle Monte Bello\IMG_20141016_135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2970" y="4869160"/>
            <a:ext cx="1440000" cy="1080000"/>
          </a:xfrm>
          <a:prstGeom prst="rect">
            <a:avLst/>
          </a:prstGeom>
          <a:noFill/>
        </p:spPr>
      </p:pic>
      <p:pic>
        <p:nvPicPr>
          <p:cNvPr id="20" name="Picture 3" descr="C:\Users\user5\Desktop\CARPETA DE EVICENCIA MENSUAL(FOTOS)\Octubre\Arreglo de Calle Monte Bello\IMG_20141016_1359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06" y="4869160"/>
            <a:ext cx="1440000" cy="1080000"/>
          </a:xfrm>
          <a:prstGeom prst="rect">
            <a:avLst/>
          </a:prstGeom>
          <a:noFill/>
        </p:spPr>
      </p:pic>
      <p:pic>
        <p:nvPicPr>
          <p:cNvPr id="21" name="Picture 4" descr="C:\Users\user5\Desktop\CARPETA DE EVICENCIA MENSUAL(FOTOS)\Octubre\Brecha Zirandaro\IMG_20141002_1022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7306" y="4869160"/>
            <a:ext cx="1440000" cy="1080000"/>
          </a:xfrm>
          <a:prstGeom prst="rect">
            <a:avLst/>
          </a:prstGeom>
          <a:noFill/>
        </p:spPr>
      </p:pic>
      <p:pic>
        <p:nvPicPr>
          <p:cNvPr id="22" name="Picture 5" descr="C:\Users\user5\Desktop\CARPETA DE EVICENCIA MENSUAL(FOTOS)\Octubre\Brecha Zirandaro\IMG_20141002_1017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5138" y="4869160"/>
            <a:ext cx="1440000" cy="1080000"/>
          </a:xfrm>
          <a:prstGeom prst="rect">
            <a:avLst/>
          </a:prstGeom>
          <a:noFill/>
        </p:spPr>
      </p:pic>
      <p:pic>
        <p:nvPicPr>
          <p:cNvPr id="23" name="Picture 2" descr="C:\Users\user5\Desktop\4 agosto col. m. verde (arroyo) mtto\0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9474" y="4869160"/>
            <a:ext cx="1440000" cy="1080000"/>
          </a:xfrm>
          <a:prstGeom prst="rect">
            <a:avLst/>
          </a:prstGeom>
          <a:noFill/>
        </p:spPr>
      </p:pic>
      <p:pic>
        <p:nvPicPr>
          <p:cNvPr id="24" name="Picture 4" descr="C:\Users\user5\Desktop\CARPETA DE EVICENCIA MENSUAL(FOTOS)\Septiembre\Arroyo MonteVerde\Foto07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71643" y="4869160"/>
            <a:ext cx="1368151" cy="1080000"/>
          </a:xfrm>
          <a:prstGeom prst="rect">
            <a:avLst/>
          </a:prstGeom>
          <a:noFill/>
        </p:spPr>
      </p:pic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719950" y="1625020"/>
          <a:ext cx="7401262" cy="298250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78655"/>
                <a:gridCol w="1388607"/>
                <a:gridCol w="1408381"/>
                <a:gridCol w="849855"/>
                <a:gridCol w="1075764"/>
              </a:tblGrid>
              <a:tr h="258963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</a:rPr>
                        <a:t>Acción Realizada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</a:rPr>
                        <a:t>Colonia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</a:rPr>
                        <a:t>Medida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</a:rPr>
                        <a:t>Avance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</a:rPr>
                        <a:t>Tiempo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</a:tr>
              <a:tr h="77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 smtClean="0"/>
                        <a:t>Arreglo de Calles</a:t>
                      </a:r>
                    </a:p>
                    <a:p>
                      <a:pPr algn="ctr" rtl="0" fontAlgn="b"/>
                      <a:r>
                        <a:rPr lang="es-MX" sz="1000" i="1" u="none" strike="noStrike" dirty="0" smtClean="0"/>
                        <a:t>Calle</a:t>
                      </a:r>
                      <a:r>
                        <a:rPr lang="es-MX" sz="1000" i="1" u="none" strike="noStrike" baseline="0" dirty="0" smtClean="0"/>
                        <a:t> Klimanjaro</a:t>
                      </a:r>
                    </a:p>
                    <a:p>
                      <a:pPr algn="ctr" rtl="0" fontAlgn="b"/>
                      <a:r>
                        <a:rPr lang="es-MX" sz="1000" i="1" u="none" strike="noStrike" baseline="0" dirty="0" smtClean="0"/>
                        <a:t>Calle Monte Bello</a:t>
                      </a:r>
                    </a:p>
                    <a:p>
                      <a:pPr algn="ctr" rtl="0" fontAlgn="b"/>
                      <a:r>
                        <a:rPr lang="es-MX" sz="1000" i="1" u="none" strike="noStrike" baseline="0" dirty="0" smtClean="0"/>
                        <a:t>Calle Monte Quirinal</a:t>
                      </a:r>
                    </a:p>
                    <a:p>
                      <a:pPr algn="ctr" rtl="0" fontAlgn="b"/>
                      <a:r>
                        <a:rPr lang="es-MX" sz="1000" i="1" u="none" strike="noStrike" baseline="0" dirty="0" smtClean="0"/>
                        <a:t>Calle Los Alpes</a:t>
                      </a:r>
                      <a:endParaRPr lang="es-MX" sz="1000" b="0" i="1" u="none" strike="noStrike" baseline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/>
                        <a:t>Monte Bello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u="none" strike="noStrike" baseline="0" dirty="0" smtClean="0"/>
                    </a:p>
                    <a:p>
                      <a:pPr algn="ctr" rtl="0" fontAlgn="b"/>
                      <a:r>
                        <a:rPr lang="es-MX" sz="1200" u="none" strike="noStrike" baseline="0" dirty="0" smtClean="0"/>
                        <a:t>2,720 Mts²</a:t>
                      </a:r>
                    </a:p>
                    <a:p>
                      <a:pPr algn="ctr" rtl="0" fontAlgn="b"/>
                      <a:r>
                        <a:rPr lang="es-MX" sz="1200" u="none" strike="noStrike" baseline="0" dirty="0" smtClean="0"/>
                        <a:t>2,200 Mts²</a:t>
                      </a:r>
                    </a:p>
                    <a:p>
                      <a:pPr algn="ctr" rtl="0" fontAlgn="b"/>
                      <a:r>
                        <a:rPr lang="es-MX" sz="1200" u="none" strike="noStrike" baseline="0" dirty="0" smtClean="0"/>
                        <a:t>2,200 Mts²</a:t>
                      </a:r>
                    </a:p>
                    <a:p>
                      <a:pPr algn="ctr" rtl="0" fontAlgn="b"/>
                      <a:r>
                        <a:rPr lang="es-MX" sz="1200" u="none" strike="noStrike" baseline="0" dirty="0" smtClean="0"/>
                        <a:t>3,146 Mts² </a:t>
                      </a:r>
                      <a:endParaRPr lang="es-MX" sz="12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/>
                        <a:t>50%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/>
                        <a:t>2</a:t>
                      </a:r>
                      <a:r>
                        <a:rPr lang="es-MX" sz="1200" u="none" strike="noStrike" baseline="0" dirty="0" smtClean="0"/>
                        <a:t> semanas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59447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 smtClean="0"/>
                        <a:t>Arreglo</a:t>
                      </a:r>
                      <a:r>
                        <a:rPr lang="es-MX" sz="1400" b="1" u="none" strike="noStrike" baseline="0" dirty="0" smtClean="0"/>
                        <a:t> de calles</a:t>
                      </a:r>
                    </a:p>
                    <a:p>
                      <a:pPr algn="ctr" rtl="0" fontAlgn="b"/>
                      <a:r>
                        <a:rPr lang="es-MX" sz="1000" u="none" strike="noStrike" baseline="0" dirty="0" smtClean="0"/>
                        <a:t>Calle Cipress</a:t>
                      </a:r>
                    </a:p>
                    <a:p>
                      <a:pPr algn="ctr" rtl="0" fontAlgn="b"/>
                      <a:r>
                        <a:rPr lang="es-MX" sz="1000" u="none" strike="noStrike" baseline="0" dirty="0" smtClean="0"/>
                        <a:t>Calle Olivo</a:t>
                      </a:r>
                      <a:endParaRPr lang="es-MX" sz="10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/>
                        <a:t>Jardines de la Silla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u="none" strike="noStrike" dirty="0" smtClean="0"/>
                    </a:p>
                    <a:p>
                      <a:pPr algn="ctr" rtl="0" fontAlgn="b"/>
                      <a:r>
                        <a:rPr lang="es-MX" sz="1200" u="none" strike="noStrike" dirty="0" smtClean="0"/>
                        <a:t>11,000</a:t>
                      </a:r>
                      <a:r>
                        <a:rPr lang="es-MX" sz="1200" u="none" strike="noStrike" baseline="0" dirty="0" smtClean="0"/>
                        <a:t> mts²</a:t>
                      </a:r>
                    </a:p>
                    <a:p>
                      <a:pPr algn="ctr" rtl="0" fontAlgn="b"/>
                      <a:r>
                        <a:rPr lang="es-MX" sz="1200" u="none" strike="noStrike" dirty="0" smtClean="0"/>
                        <a:t>3,740 mts²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/>
                        <a:t>50%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/>
                        <a:t>2 semanas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992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/>
                        <a:t>Desazolv</a:t>
                      </a:r>
                      <a:r>
                        <a:rPr lang="es-MX" sz="1400" b="1" u="none" strike="noStrike" baseline="0" dirty="0" smtClean="0"/>
                        <a:t>e de Arroyo 1era Parte</a:t>
                      </a:r>
                    </a:p>
                    <a:p>
                      <a:pPr algn="ctr" fontAlgn="b"/>
                      <a:r>
                        <a:rPr lang="es-MX" sz="1000" u="none" strike="noStrike" baseline="0" dirty="0" smtClean="0"/>
                        <a:t>(Monte Olimpo a  Monte Regio)</a:t>
                      </a:r>
                      <a:endParaRPr lang="es-MX" sz="10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Monte Verde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u="none" strike="noStrike" dirty="0" smtClean="0"/>
                        <a:t>1,050 mts³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/>
                        <a:t>100%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1 Mes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992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/>
                        <a:t>Calle</a:t>
                      </a:r>
                      <a:r>
                        <a:rPr lang="es-MX" sz="1400" b="1" u="none" strike="noStrike" baseline="0" dirty="0" smtClean="0"/>
                        <a:t>  Callejón de los Cenizos</a:t>
                      </a:r>
                    </a:p>
                    <a:p>
                      <a:pPr algn="ctr" fontAlgn="b"/>
                      <a:r>
                        <a:rPr lang="es-MX" sz="1400" b="1" u="none" strike="noStrike" baseline="0" dirty="0" smtClean="0"/>
                        <a:t> Calle </a:t>
                      </a:r>
                      <a:r>
                        <a:rPr lang="es-MX" sz="1400" b="1" u="none" strike="noStrike" baseline="0" dirty="0" err="1" smtClean="0"/>
                        <a:t>Zirándaro</a:t>
                      </a:r>
                      <a:endParaRPr lang="es-MX" sz="14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err="1" smtClean="0"/>
                        <a:t>Zirándaro</a:t>
                      </a:r>
                      <a:endParaRPr lang="es-MX" sz="1200" u="none" strike="noStrike" dirty="0" smtClean="0"/>
                    </a:p>
                    <a:p>
                      <a:pPr algn="ctr" fontAlgn="b"/>
                      <a:r>
                        <a:rPr lang="es-MX" sz="1200" u="none" strike="noStrike" dirty="0" smtClean="0"/>
                        <a:t>(Cruce)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baseline="0" dirty="0" smtClean="0"/>
                        <a:t>2,530 mts²</a:t>
                      </a:r>
                    </a:p>
                    <a:p>
                      <a:pPr algn="ctr" fontAlgn="b"/>
                      <a:r>
                        <a:rPr lang="es-MX" sz="1200" u="none" strike="noStrike" baseline="0" dirty="0" smtClean="0"/>
                        <a:t>1,210 mts²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/>
                        <a:t>100%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1</a:t>
                      </a:r>
                      <a:r>
                        <a:rPr lang="es-MX" sz="1200" u="none" strike="noStrike" baseline="0" dirty="0" smtClean="0"/>
                        <a:t> Semana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5896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/>
                        <a:t>Desazolve de Arroyo</a:t>
                      </a:r>
                      <a:r>
                        <a:rPr lang="es-MX" sz="1400" b="1" u="none" strike="noStrike" baseline="0" dirty="0" smtClean="0"/>
                        <a:t> 2da Parte</a:t>
                      </a:r>
                    </a:p>
                    <a:p>
                      <a:pPr algn="ctr" fontAlgn="b"/>
                      <a:r>
                        <a:rPr lang="es-MX" sz="1050" u="none" strike="noStrike" baseline="0" dirty="0" smtClean="0"/>
                        <a:t>(Monte Regio a Monte Sinaí)</a:t>
                      </a:r>
                      <a:endParaRPr lang="es-MX" sz="105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Monte Verde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28 m³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/>
                        <a:t>30%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1 Semana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458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559867" y="6260098"/>
            <a:ext cx="635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 smtClean="0">
                <a:solidFill>
                  <a:schemeClr val="bg1"/>
                </a:solidFill>
              </a:rPr>
              <a:t>1054 llantas utilizadas en Octubre</a:t>
            </a:r>
            <a:endParaRPr lang="es-MX" sz="2800" b="1" i="1" dirty="0">
              <a:solidFill>
                <a:schemeClr val="bg1"/>
              </a:solidFill>
            </a:endParaRPr>
          </a:p>
        </p:txBody>
      </p:sp>
      <p:sp>
        <p:nvSpPr>
          <p:cNvPr id="5" name="CuadroTexto 1"/>
          <p:cNvSpPr txBox="1"/>
          <p:nvPr/>
        </p:nvSpPr>
        <p:spPr>
          <a:xfrm>
            <a:off x="3548129" y="217996"/>
            <a:ext cx="1928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INTECO</a:t>
            </a:r>
            <a:endParaRPr lang="es-ES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45 Gráfico"/>
          <p:cNvGraphicFramePr/>
          <p:nvPr/>
        </p:nvGraphicFramePr>
        <p:xfrm>
          <a:off x="-1" y="1603170"/>
          <a:ext cx="4690753" cy="309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4560125" y="2612570"/>
          <a:ext cx="4412013" cy="1630680"/>
        </p:xfrm>
        <a:graphic>
          <a:graphicData uri="http://schemas.openxmlformats.org/drawingml/2006/table">
            <a:tbl>
              <a:tblPr/>
              <a:tblGrid>
                <a:gridCol w="1805049"/>
                <a:gridCol w="2137558"/>
                <a:gridCol w="469406"/>
              </a:tblGrid>
              <a:tr h="1659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Proyecto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Colonia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Avance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738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Instalacion de Bancas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Las Quintas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Figuras varias y Bancas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 Escondida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Figuras varias,delimitar area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Portal de Juarez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Figuras varias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Bosques de San Pedro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Muro de Contención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Villas de San José 2a Etapa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Muro de Contención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Burócratas de Guadalupe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Figuras varias y Bancas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Arcos de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Zirandaro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Motos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Representativas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Taller INTECO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39" y="4948517"/>
            <a:ext cx="1342454" cy="1006841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6253" y="4916383"/>
            <a:ext cx="1500197" cy="10843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6" cstate="print">
            <a:lum bright="-1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6343" y="4975762"/>
            <a:ext cx="1261287" cy="997084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10000" b="90000" l="4875" r="98813">
                        <a14:foregroundMark x1="17563" y1="50083" x2="17563" y2="50083"/>
                        <a14:foregroundMark x1="17313" y1="55833" x2="17313" y2="55833"/>
                        <a14:foregroundMark x1="22563" y1="47917" x2="22563" y2="47917"/>
                        <a14:foregroundMark x1="27187" y1="46500" x2="27187" y2="46500"/>
                        <a14:foregroundMark x1="30688" y1="49750" x2="30688" y2="49750"/>
                        <a14:foregroundMark x1="24875" y1="51000" x2="24875" y2="51000"/>
                        <a14:foregroundMark x1="25688" y1="54750" x2="25688" y2="54750"/>
                        <a14:foregroundMark x1="28000" y1="59833" x2="28000" y2="59833"/>
                        <a14:foregroundMark x1="27063" y1="56083" x2="27063" y2="56083"/>
                        <a14:foregroundMark x1="10688" y1="51917" x2="10688" y2="51917"/>
                        <a14:foregroundMark x1="10250" y1="58333" x2="10250" y2="58333"/>
                        <a14:foregroundMark x1="10125" y1="47417" x2="10125" y2="47417"/>
                        <a14:foregroundMark x1="9438" y1="61417" x2="9438" y2="61417"/>
                        <a14:foregroundMark x1="10125" y1="67167" x2="10125" y2="67167"/>
                        <a14:foregroundMark x1="12000" y1="70417" x2="12000" y2="70417"/>
                        <a14:foregroundMark x1="9750" y1="63917" x2="9750" y2="63917"/>
                        <a14:foregroundMark x1="12063" y1="73333" x2="12063" y2="73333"/>
                        <a14:foregroundMark x1="14563" y1="75500" x2="14563" y2="75500"/>
                        <a14:foregroundMark x1="16750" y1="77500" x2="16750" y2="77500"/>
                        <a14:foregroundMark x1="18813" y1="79083" x2="18813" y2="79083"/>
                        <a14:foregroundMark x1="21750" y1="80500" x2="21750" y2="80500"/>
                        <a14:foregroundMark x1="24625" y1="80583" x2="24625" y2="80583"/>
                        <a14:foregroundMark x1="28125" y1="81083" x2="28125" y2="81083"/>
                        <a14:foregroundMark x1="30562" y1="79250" x2="30938" y2="78750"/>
                        <a14:foregroundMark x1="32313" y1="77333" x2="32313" y2="77333"/>
                        <a14:foregroundMark x1="30000" y1="67250" x2="30000" y2="67250"/>
                        <a14:foregroundMark x1="30000" y1="62750" x2="30000" y2="62750"/>
                        <a14:foregroundMark x1="30125" y1="58417" x2="30125" y2="58417"/>
                        <a14:foregroundMark x1="23375" y1="60500" x2="23375" y2="60500"/>
                        <a14:foregroundMark x1="24625" y1="58417" x2="24625" y2="58417"/>
                        <a14:foregroundMark x1="24563" y1="62500" x2="24563" y2="62500"/>
                        <a14:foregroundMark x1="24438" y1="56000" x2="24438" y2="56750"/>
                        <a14:foregroundMark x1="25938" y1="60167" x2="25938" y2="60167"/>
                        <a14:foregroundMark x1="20688" y1="68250" x2="20688" y2="68250"/>
                        <a14:foregroundMark x1="18625" y1="63750" x2="18625" y2="63750"/>
                        <a14:foregroundMark x1="18250" y1="62000" x2="18250" y2="62000"/>
                        <a14:foregroundMark x1="23375" y1="70083" x2="23375" y2="70083"/>
                        <a14:foregroundMark x1="26188" y1="71167" x2="26188" y2="71167"/>
                        <a14:foregroundMark x1="69188" y1="65000" x2="69188" y2="65000"/>
                        <a14:foregroundMark x1="70563" y1="47583" x2="70563" y2="47583"/>
                        <a14:foregroundMark x1="70563" y1="47417" x2="70563" y2="47417"/>
                        <a14:foregroundMark x1="72063" y1="51167" x2="72063" y2="51167"/>
                        <a14:foregroundMark x1="77813" y1="44000" x2="77813" y2="44000"/>
                        <a14:foregroundMark x1="84313" y1="50083" x2="84313" y2="50083"/>
                        <a14:foregroundMark x1="88500" y1="44333" x2="88500" y2="44333"/>
                        <a14:foregroundMark x1="92188" y1="52417" x2="92188" y2="52417"/>
                        <a14:foregroundMark x1="97063" y1="65583" x2="97063" y2="65583"/>
                        <a14:foregroundMark x1="81250" y1="50417" x2="81250" y2="50417"/>
                        <a14:foregroundMark x1="82188" y1="45917" x2="82188" y2="45917"/>
                        <a14:foregroundMark x1="69625" y1="52583" x2="69625" y2="52583"/>
                        <a14:foregroundMark x1="66063" y1="54917" x2="66063" y2="54917"/>
                        <a14:foregroundMark x1="66625" y1="75000" x2="66625" y2="75000"/>
                        <a14:foregroundMark x1="70250" y1="78750" x2="70250" y2="78750"/>
                        <a14:foregroundMark x1="78375" y1="77833" x2="78375" y2="77833"/>
                        <a14:foregroundMark x1="85125" y1="76083" x2="85125" y2="76083"/>
                        <a14:foregroundMark x1="90938" y1="80167" x2="91625" y2="79250"/>
                        <a14:foregroundMark x1="94875" y1="73667" x2="95000" y2="73000"/>
                        <a14:foregroundMark x1="96188" y1="62167" x2="96188" y2="62167"/>
                        <a14:foregroundMark x1="91188" y1="49000" x2="91188" y2="49000"/>
                        <a14:foregroundMark x1="86875" y1="44833" x2="86875" y2="44833"/>
                        <a14:foregroundMark x1="81250" y1="42917" x2="81250" y2="42917"/>
                        <a14:foregroundMark x1="75125" y1="46667" x2="75125" y2="46667"/>
                        <a14:foregroundMark x1="72000" y1="49917" x2="72000" y2="49917"/>
                        <a14:foregroundMark x1="73500" y1="55000" x2="73625" y2="55667"/>
                        <a14:foregroundMark x1="76375" y1="61250" x2="76375" y2="61250"/>
                        <a14:foregroundMark x1="77188" y1="64667" x2="77188" y2="64667"/>
                        <a14:foregroundMark x1="76063" y1="56250" x2="76063" y2="56250"/>
                        <a14:foregroundMark x1="79750" y1="52833" x2="80375" y2="52583"/>
                        <a14:foregroundMark x1="84063" y1="53667" x2="84063" y2="53667"/>
                        <a14:foregroundMark x1="86188" y1="56250" x2="86188" y2="56250"/>
                        <a14:foregroundMark x1="88375" y1="59500" x2="88375" y2="59500"/>
                        <a14:foregroundMark x1="88375" y1="58167" x2="88500" y2="58583"/>
                        <a14:foregroundMark x1="89313" y1="69917" x2="89313" y2="69917"/>
                        <a14:foregroundMark x1="82563" y1="77250" x2="82563" y2="77250"/>
                        <a14:foregroundMark x1="80938" y1="73667" x2="80938" y2="73667"/>
                        <a14:foregroundMark x1="74313" y1="72750" x2="74313" y2="72750"/>
                        <a14:foregroundMark x1="72438" y1="69750" x2="72438" y2="69750"/>
                        <a14:foregroundMark x1="78625" y1="73667" x2="78625" y2="73667"/>
                        <a14:foregroundMark x1="84313" y1="71667" x2="84313" y2="71667"/>
                        <a14:foregroundMark x1="90375" y1="61417" x2="90375" y2="61417"/>
                        <a14:foregroundMark x1="83938" y1="53917" x2="83938" y2="53917"/>
                        <a14:foregroundMark x1="82938" y1="52833" x2="82938" y2="52833"/>
                        <a14:foregroundMark x1="85563" y1="54083" x2="85563" y2="54083"/>
                        <a14:foregroundMark x1="68750" y1="63750" x2="68750" y2="63750"/>
                        <a14:foregroundMark x1="70813" y1="60917" x2="70813" y2="60917"/>
                        <a14:foregroundMark x1="71188" y1="67250" x2="71188" y2="67250"/>
                        <a14:foregroundMark x1="72188" y1="65417" x2="72188" y2="65417"/>
                        <a14:foregroundMark x1="77313" y1="65917" x2="77313" y2="65917"/>
                        <a14:foregroundMark x1="78750" y1="65083" x2="78750" y2="65083"/>
                        <a14:foregroundMark x1="79563" y1="64833" x2="79563" y2="64833"/>
                        <a14:foregroundMark x1="77313" y1="66083" x2="77313" y2="66083"/>
                        <a14:foregroundMark x1="77000" y1="66833" x2="77000" y2="66833"/>
                        <a14:foregroundMark x1="77813" y1="66500" x2="78250" y2="66333"/>
                        <a14:foregroundMark x1="93000" y1="78750" x2="93000" y2="78750"/>
                        <a14:foregroundMark x1="86750" y1="82667" x2="86750" y2="82667"/>
                        <a14:foregroundMark x1="80125" y1="84333" x2="80125" y2="84333"/>
                        <a14:foregroundMark x1="74750" y1="83750" x2="74750" y2="83750"/>
                        <a14:foregroundMark x1="72438" y1="82333" x2="72438" y2="82333"/>
                        <a14:foregroundMark x1="70563" y1="80917" x2="70563" y2="80917"/>
                        <a14:foregroundMark x1="67563" y1="79500" x2="67563" y2="79500"/>
                        <a14:foregroundMark x1="69875" y1="80000" x2="69875" y2="80000"/>
                        <a14:foregroundMark x1="73813" y1="82750" x2="73813" y2="82750"/>
                        <a14:foregroundMark x1="70688" y1="81833" x2="70688" y2="81833"/>
                        <a14:foregroundMark x1="69188" y1="81250" x2="69188" y2="81250"/>
                        <a14:foregroundMark x1="70938" y1="83250" x2="70938" y2="83250"/>
                        <a14:foregroundMark x1="73250" y1="84000" x2="73250" y2="84000"/>
                        <a14:foregroundMark x1="74438" y1="84000" x2="75125" y2="84000"/>
                        <a14:foregroundMark x1="77438" y1="84333" x2="77438" y2="84333"/>
                        <a14:foregroundMark x1="78625" y1="84333" x2="78625" y2="84333"/>
                        <a14:foregroundMark x1="81875" y1="85000" x2="81875" y2="85000"/>
                        <a14:foregroundMark x1="83625" y1="84833" x2="83938" y2="84667"/>
                        <a14:foregroundMark x1="85000" y1="84667" x2="85000" y2="84667"/>
                        <a14:foregroundMark x1="86750" y1="84000" x2="87063" y2="83750"/>
                        <a14:foregroundMark x1="88000" y1="83083" x2="88000" y2="83083"/>
                        <a14:foregroundMark x1="89750" y1="82500" x2="89750" y2="82500"/>
                        <a14:foregroundMark x1="93500" y1="77500" x2="93500" y2="77500"/>
                        <a14:foregroundMark x1="94875" y1="75167" x2="94875" y2="75167"/>
                        <a14:foregroundMark x1="96188" y1="71750" x2="96188" y2="71750"/>
                        <a14:foregroundMark x1="97063" y1="69167" x2="97063" y2="69167"/>
                        <a14:foregroundMark x1="97688" y1="65917" x2="97688" y2="65917"/>
                        <a14:foregroundMark x1="97688" y1="62333" x2="97688" y2="62333"/>
                        <a14:foregroundMark x1="31188" y1="64167" x2="31188" y2="64167"/>
                        <a14:foregroundMark x1="29875" y1="59833" x2="29875" y2="59833"/>
                        <a14:foregroundMark x1="29625" y1="60750" x2="29625" y2="60750"/>
                        <a14:foregroundMark x1="28750" y1="61417" x2="28750" y2="61417"/>
                        <a14:foregroundMark x1="26375" y1="80500" x2="26375" y2="80500"/>
                        <a14:foregroundMark x1="28938" y1="79833" x2="28938" y2="79833"/>
                        <a14:foregroundMark x1="23625" y1="81417" x2="23625" y2="81417"/>
                        <a14:foregroundMark x1="19875" y1="80000" x2="19875" y2="80000"/>
                        <a14:foregroundMark x1="18000" y1="78583" x2="18000" y2="78583"/>
                        <a14:foregroundMark x1="15687" y1="77250" x2="15687" y2="77250"/>
                        <a14:foregroundMark x1="13250" y1="74917" x2="13250" y2="74917"/>
                        <a14:foregroundMark x1="11625" y1="71667" x2="11625" y2="71667"/>
                        <a14:foregroundMark x1="16875" y1="79250" x2="16875" y2="79250"/>
                        <a14:foregroundMark x1="81500" y1="54750" x2="81500" y2="54750"/>
                        <a14:foregroundMark x1="90000" y1="67167" x2="90000" y2="67167"/>
                        <a14:foregroundMark x1="89313" y1="62750" x2="89313" y2="62750"/>
                        <a14:foregroundMark x1="90250" y1="67917" x2="90250" y2="67917"/>
                        <a14:foregroundMark x1="88000" y1="65417" x2="88000" y2="65417"/>
                        <a14:foregroundMark x1="90938" y1="67000" x2="90938" y2="67000"/>
                        <a14:foregroundMark x1="95563" y1="55833" x2="95563" y2="55833"/>
                        <a14:foregroundMark x1="95000" y1="51500" x2="95000" y2="51500"/>
                        <a14:foregroundMark x1="96188" y1="57667" x2="96188" y2="57667"/>
                        <a14:backgroundMark x1="97813" y1="46500" x2="97813" y2="46500"/>
                        <a14:backgroundMark x1="97813" y1="51750" x2="97813" y2="51750"/>
                        <a14:backgroundMark x1="99313" y1="60000" x2="99313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54" b="11290"/>
          <a:stretch>
            <a:fillRect/>
          </a:stretch>
        </p:blipFill>
        <p:spPr>
          <a:xfrm>
            <a:off x="1330344" y="4868883"/>
            <a:ext cx="1909271" cy="1116281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7" cstate="print">
            <a:lum bright="-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55" y="4916384"/>
            <a:ext cx="1275168" cy="1026916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3782" y="4963566"/>
            <a:ext cx="1355648" cy="1016736"/>
          </a:xfrm>
          <a:prstGeom prst="rect">
            <a:avLst/>
          </a:prstGeom>
        </p:spPr>
      </p:pic>
      <p:sp>
        <p:nvSpPr>
          <p:cNvPr id="15" name="1 CuadroTexto"/>
          <p:cNvSpPr txBox="1"/>
          <p:nvPr/>
        </p:nvSpPr>
        <p:spPr>
          <a:xfrm>
            <a:off x="712528" y="1534880"/>
            <a:ext cx="2683823" cy="46313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b="1" dirty="0" smtClean="0"/>
              <a:t>Movimiento de llantas del mes de Octubre</a:t>
            </a:r>
            <a:endParaRPr lang="es-MX" sz="16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842658" y="2208810"/>
            <a:ext cx="222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ACTIVIDADES INTECO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xmlns="" val="312458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5779</TotalTime>
  <Words>792</Words>
  <Application>Microsoft Office PowerPoint</Application>
  <PresentationFormat>Presentación en pantalla (4:3)</PresentationFormat>
  <Paragraphs>409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D. Witrón</dc:creator>
  <cp:lastModifiedBy>luis michel</cp:lastModifiedBy>
  <cp:revision>525</cp:revision>
  <dcterms:created xsi:type="dcterms:W3CDTF">2014-04-09T14:38:56Z</dcterms:created>
  <dcterms:modified xsi:type="dcterms:W3CDTF">2014-12-01T21:32:08Z</dcterms:modified>
</cp:coreProperties>
</file>